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35"/>
  </p:notesMasterIdLst>
  <p:sldIdLst>
    <p:sldId id="256" r:id="rId2"/>
    <p:sldId id="258" r:id="rId3"/>
    <p:sldId id="418" r:id="rId4"/>
    <p:sldId id="419" r:id="rId5"/>
    <p:sldId id="420" r:id="rId6"/>
    <p:sldId id="421" r:id="rId7"/>
    <p:sldId id="422" r:id="rId8"/>
    <p:sldId id="443" r:id="rId9"/>
    <p:sldId id="423" r:id="rId10"/>
    <p:sldId id="424" r:id="rId11"/>
    <p:sldId id="425" r:id="rId12"/>
    <p:sldId id="426" r:id="rId13"/>
    <p:sldId id="444" r:id="rId14"/>
    <p:sldId id="427" r:id="rId15"/>
    <p:sldId id="429" r:id="rId16"/>
    <p:sldId id="431" r:id="rId17"/>
    <p:sldId id="432" r:id="rId18"/>
    <p:sldId id="445" r:id="rId19"/>
    <p:sldId id="433" r:id="rId20"/>
    <p:sldId id="434" r:id="rId21"/>
    <p:sldId id="435" r:id="rId22"/>
    <p:sldId id="436" r:id="rId23"/>
    <p:sldId id="437" r:id="rId24"/>
    <p:sldId id="447" r:id="rId25"/>
    <p:sldId id="446" r:id="rId26"/>
    <p:sldId id="448" r:id="rId27"/>
    <p:sldId id="449" r:id="rId28"/>
    <p:sldId id="438" r:id="rId29"/>
    <p:sldId id="439" r:id="rId30"/>
    <p:sldId id="440" r:id="rId31"/>
    <p:sldId id="441" r:id="rId32"/>
    <p:sldId id="428" r:id="rId33"/>
    <p:sldId id="44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7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4" autoAdjust="0"/>
    <p:restoredTop sz="94660"/>
  </p:normalViewPr>
  <p:slideViewPr>
    <p:cSldViewPr snapToGrid="0">
      <p:cViewPr varScale="1">
        <p:scale>
          <a:sx n="85" d="100"/>
          <a:sy n="85" d="100"/>
        </p:scale>
        <p:origin x="51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05218-8E02-4D3E-BEF7-DC66F4B17F60}" type="datetimeFigureOut">
              <a:rPr lang="en-US" smtClean="0"/>
              <a:t>4/22/2021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36B3BE-B964-4B03-B245-C438A95B011F}" type="slidenum">
              <a:rPr lang="en-US" smtClean="0"/>
              <a:t>‹#›</a:t>
            </a:fld>
            <a:endParaRPr lang="en-US"/>
          </a:p>
        </p:txBody>
      </p:sp>
    </p:spTree>
    <p:extLst>
      <p:ext uri="{BB962C8B-B14F-4D97-AF65-F5344CB8AC3E}">
        <p14:creationId xmlns:p14="http://schemas.microsoft.com/office/powerpoint/2010/main" val="875492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Kênh</a:t>
            </a:r>
            <a:r>
              <a:rPr lang="en-US" baseline="0" dirty="0" smtClean="0"/>
              <a:t> </a:t>
            </a:r>
            <a:r>
              <a:rPr lang="en-US" baseline="0" dirty="0" err="1" smtClean="0"/>
              <a:t>phân</a:t>
            </a:r>
            <a:r>
              <a:rPr lang="en-US" baseline="0" dirty="0" smtClean="0"/>
              <a:t> </a:t>
            </a:r>
            <a:r>
              <a:rPr lang="en-US" baseline="0" dirty="0" err="1" smtClean="0"/>
              <a:t>phối</a:t>
            </a:r>
            <a:r>
              <a:rPr lang="en-US" baseline="0" dirty="0" smtClean="0"/>
              <a:t> </a:t>
            </a:r>
            <a:r>
              <a:rPr lang="en-US" baseline="0" dirty="0" err="1" smtClean="0"/>
              <a:t>gồm</a:t>
            </a:r>
            <a:r>
              <a:rPr lang="en-US" baseline="0" dirty="0" smtClean="0"/>
              <a:t> </a:t>
            </a:r>
            <a:r>
              <a:rPr lang="en-US" baseline="0" dirty="0" err="1" smtClean="0"/>
              <a:t>các</a:t>
            </a:r>
            <a:r>
              <a:rPr lang="en-US" baseline="0" dirty="0" smtClean="0"/>
              <a:t> </a:t>
            </a:r>
            <a:r>
              <a:rPr lang="en-US" baseline="0" dirty="0" err="1" smtClean="0"/>
              <a:t>tổ</a:t>
            </a:r>
            <a:r>
              <a:rPr lang="en-US" baseline="0" dirty="0" smtClean="0"/>
              <a:t> </a:t>
            </a:r>
            <a:r>
              <a:rPr lang="en-US" baseline="0" dirty="0" err="1" smtClean="0"/>
              <a:t>chức</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sz="1200" kern="1200" dirty="0" err="1" smtClean="0">
                <a:solidFill>
                  <a:schemeClr val="tx1"/>
                </a:solidFill>
                <a:effectLst/>
                <a:latin typeface="+mn-lt"/>
                <a:ea typeface="+mn-ea"/>
                <a:cs typeface="+mn-cs"/>
              </a:rPr>
              <a:t>phụ</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thuộc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lẫn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tham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phẩm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F36B3BE-B964-4B03-B245-C438A95B011F}" type="slidenum">
              <a:rPr lang="en-US" smtClean="0"/>
              <a:t>3</a:t>
            </a:fld>
            <a:endParaRPr lang="en-US"/>
          </a:p>
        </p:txBody>
      </p:sp>
    </p:spTree>
    <p:extLst>
      <p:ext uri="{BB962C8B-B14F-4D97-AF65-F5344CB8AC3E}">
        <p14:creationId xmlns:p14="http://schemas.microsoft.com/office/powerpoint/2010/main" val="526180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36B3BE-B964-4B03-B245-C438A95B011F}" type="slidenum">
              <a:rPr lang="en-US" smtClean="0"/>
              <a:t>12</a:t>
            </a:fld>
            <a:endParaRPr lang="en-US"/>
          </a:p>
        </p:txBody>
      </p:sp>
    </p:spTree>
    <p:extLst>
      <p:ext uri="{BB962C8B-B14F-4D97-AF65-F5344CB8AC3E}">
        <p14:creationId xmlns:p14="http://schemas.microsoft.com/office/powerpoint/2010/main" val="935210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36B3BE-B964-4B03-B245-C438A95B011F}" type="slidenum">
              <a:rPr lang="en-US" smtClean="0"/>
              <a:t>13</a:t>
            </a:fld>
            <a:endParaRPr lang="en-US"/>
          </a:p>
        </p:txBody>
      </p:sp>
    </p:spTree>
    <p:extLst>
      <p:ext uri="{BB962C8B-B14F-4D97-AF65-F5344CB8AC3E}">
        <p14:creationId xmlns:p14="http://schemas.microsoft.com/office/powerpoint/2010/main" val="2305535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36B3BE-B964-4B03-B245-C438A95B011F}" type="slidenum">
              <a:rPr lang="en-US" smtClean="0"/>
              <a:t>14</a:t>
            </a:fld>
            <a:endParaRPr lang="en-US"/>
          </a:p>
        </p:txBody>
      </p:sp>
    </p:spTree>
    <p:extLst>
      <p:ext uri="{BB962C8B-B14F-4D97-AF65-F5344CB8AC3E}">
        <p14:creationId xmlns:p14="http://schemas.microsoft.com/office/powerpoint/2010/main" val="2413853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DMS là </a:t>
            </a:r>
            <a:r>
              <a:rPr lang="en-US" sz="1200" kern="1200" dirty="0" err="1" smtClean="0">
                <a:solidFill>
                  <a:schemeClr val="tx1"/>
                </a:solidFill>
                <a:effectLst/>
                <a:latin typeface="+mn-lt"/>
                <a:ea typeface="+mn-ea"/>
                <a:cs typeface="+mn-cs"/>
              </a:rPr>
              <a:t>viết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cụm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distribution management system, là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mềm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kênh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mềm</a:t>
            </a:r>
            <a:r>
              <a:rPr lang="en-US" sz="1200" kern="1200" dirty="0" smtClean="0">
                <a:solidFill>
                  <a:schemeClr val="tx1"/>
                </a:solidFill>
                <a:effectLst/>
                <a:latin typeface="+mn-lt"/>
                <a:ea typeface="+mn-ea"/>
                <a:cs typeface="+mn-cs"/>
              </a:rPr>
              <a:t> DMS là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cụ </a:t>
            </a:r>
            <a:r>
              <a:rPr lang="en-US" sz="1200" kern="1200" dirty="0" err="1" smtClean="0">
                <a:solidFill>
                  <a:schemeClr val="tx1"/>
                </a:solidFill>
                <a:effectLst/>
                <a:latin typeface="+mn-lt"/>
                <a:ea typeface="+mn-ea"/>
                <a:cs typeface="+mn-cs"/>
              </a:rPr>
              <a:t>hỗ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điều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ngũ</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đẩy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kênh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kênh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thị</a:t>
            </a:r>
            <a:r>
              <a:rPr lang="en-US" sz="1200" kern="120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1F36B3BE-B964-4B03-B245-C438A95B011F}" type="slidenum">
              <a:rPr lang="en-US" smtClean="0"/>
              <a:t>15</a:t>
            </a:fld>
            <a:endParaRPr lang="en-US"/>
          </a:p>
        </p:txBody>
      </p:sp>
    </p:spTree>
    <p:extLst>
      <p:ext uri="{BB962C8B-B14F-4D97-AF65-F5344CB8AC3E}">
        <p14:creationId xmlns:p14="http://schemas.microsoft.com/office/powerpoint/2010/main" val="1648435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36B3BE-B964-4B03-B245-C438A95B011F}" type="slidenum">
              <a:rPr lang="en-US" smtClean="0"/>
              <a:t>16</a:t>
            </a:fld>
            <a:endParaRPr lang="en-US"/>
          </a:p>
        </p:txBody>
      </p:sp>
    </p:spTree>
    <p:extLst>
      <p:ext uri="{BB962C8B-B14F-4D97-AF65-F5344CB8AC3E}">
        <p14:creationId xmlns:p14="http://schemas.microsoft.com/office/powerpoint/2010/main" val="3607799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36B3BE-B964-4B03-B245-C438A95B011F}" type="slidenum">
              <a:rPr lang="en-US" smtClean="0"/>
              <a:t>17</a:t>
            </a:fld>
            <a:endParaRPr lang="en-US"/>
          </a:p>
        </p:txBody>
      </p:sp>
    </p:spTree>
    <p:extLst>
      <p:ext uri="{BB962C8B-B14F-4D97-AF65-F5344CB8AC3E}">
        <p14:creationId xmlns:p14="http://schemas.microsoft.com/office/powerpoint/2010/main" val="1536371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36B3BE-B964-4B03-B245-C438A95B011F}" type="slidenum">
              <a:rPr lang="en-US" smtClean="0"/>
              <a:t>18</a:t>
            </a:fld>
            <a:endParaRPr lang="en-US"/>
          </a:p>
        </p:txBody>
      </p:sp>
    </p:spTree>
    <p:extLst>
      <p:ext uri="{BB962C8B-B14F-4D97-AF65-F5344CB8AC3E}">
        <p14:creationId xmlns:p14="http://schemas.microsoft.com/office/powerpoint/2010/main" val="2953862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36B3BE-B964-4B03-B245-C438A95B011F}" type="slidenum">
              <a:rPr lang="en-US" smtClean="0"/>
              <a:t>19</a:t>
            </a:fld>
            <a:endParaRPr lang="en-US"/>
          </a:p>
        </p:txBody>
      </p:sp>
    </p:spTree>
    <p:extLst>
      <p:ext uri="{BB962C8B-B14F-4D97-AF65-F5344CB8AC3E}">
        <p14:creationId xmlns:p14="http://schemas.microsoft.com/office/powerpoint/2010/main" val="2011769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36B3BE-B964-4B03-B245-C438A95B011F}" type="slidenum">
              <a:rPr lang="en-US" smtClean="0"/>
              <a:t>20</a:t>
            </a:fld>
            <a:endParaRPr lang="en-US"/>
          </a:p>
        </p:txBody>
      </p:sp>
    </p:spTree>
    <p:extLst>
      <p:ext uri="{BB962C8B-B14F-4D97-AF65-F5344CB8AC3E}">
        <p14:creationId xmlns:p14="http://schemas.microsoft.com/office/powerpoint/2010/main" val="3631355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36B3BE-B964-4B03-B245-C438A95B011F}" type="slidenum">
              <a:rPr lang="en-US" smtClean="0"/>
              <a:t>21</a:t>
            </a:fld>
            <a:endParaRPr lang="en-US"/>
          </a:p>
        </p:txBody>
      </p:sp>
    </p:spTree>
    <p:extLst>
      <p:ext uri="{BB962C8B-B14F-4D97-AF65-F5344CB8AC3E}">
        <p14:creationId xmlns:p14="http://schemas.microsoft.com/office/powerpoint/2010/main" val="4048176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36B3BE-B964-4B03-B245-C438A95B011F}" type="slidenum">
              <a:rPr lang="en-US" smtClean="0"/>
              <a:t>4</a:t>
            </a:fld>
            <a:endParaRPr lang="en-US"/>
          </a:p>
        </p:txBody>
      </p:sp>
    </p:spTree>
    <p:extLst>
      <p:ext uri="{BB962C8B-B14F-4D97-AF65-F5344CB8AC3E}">
        <p14:creationId xmlns:p14="http://schemas.microsoft.com/office/powerpoint/2010/main" val="241271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36B3BE-B964-4B03-B245-C438A95B011F}" type="slidenum">
              <a:rPr lang="en-US" smtClean="0"/>
              <a:t>22</a:t>
            </a:fld>
            <a:endParaRPr lang="en-US"/>
          </a:p>
        </p:txBody>
      </p:sp>
    </p:spTree>
    <p:extLst>
      <p:ext uri="{BB962C8B-B14F-4D97-AF65-F5344CB8AC3E}">
        <p14:creationId xmlns:p14="http://schemas.microsoft.com/office/powerpoint/2010/main" val="476377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36B3BE-B964-4B03-B245-C438A95B011F}" type="slidenum">
              <a:rPr lang="en-US" smtClean="0"/>
              <a:t>23</a:t>
            </a:fld>
            <a:endParaRPr lang="en-US"/>
          </a:p>
        </p:txBody>
      </p:sp>
    </p:spTree>
    <p:extLst>
      <p:ext uri="{BB962C8B-B14F-4D97-AF65-F5344CB8AC3E}">
        <p14:creationId xmlns:p14="http://schemas.microsoft.com/office/powerpoint/2010/main" val="5311601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36B3BE-B964-4B03-B245-C438A95B011F}" type="slidenum">
              <a:rPr lang="en-US" smtClean="0"/>
              <a:t>24</a:t>
            </a:fld>
            <a:endParaRPr lang="en-US"/>
          </a:p>
        </p:txBody>
      </p:sp>
    </p:spTree>
    <p:extLst>
      <p:ext uri="{BB962C8B-B14F-4D97-AF65-F5344CB8AC3E}">
        <p14:creationId xmlns:p14="http://schemas.microsoft.com/office/powerpoint/2010/main" val="2035314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36B3BE-B964-4B03-B245-C438A95B011F}" type="slidenum">
              <a:rPr lang="en-US" smtClean="0"/>
              <a:t>25</a:t>
            </a:fld>
            <a:endParaRPr lang="en-US"/>
          </a:p>
        </p:txBody>
      </p:sp>
    </p:spTree>
    <p:extLst>
      <p:ext uri="{BB962C8B-B14F-4D97-AF65-F5344CB8AC3E}">
        <p14:creationId xmlns:p14="http://schemas.microsoft.com/office/powerpoint/2010/main" val="27395340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36B3BE-B964-4B03-B245-C438A95B011F}" type="slidenum">
              <a:rPr lang="en-US" smtClean="0"/>
              <a:t>26</a:t>
            </a:fld>
            <a:endParaRPr lang="en-US"/>
          </a:p>
        </p:txBody>
      </p:sp>
    </p:spTree>
    <p:extLst>
      <p:ext uri="{BB962C8B-B14F-4D97-AF65-F5344CB8AC3E}">
        <p14:creationId xmlns:p14="http://schemas.microsoft.com/office/powerpoint/2010/main" val="77639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36B3BE-B964-4B03-B245-C438A95B011F}" type="slidenum">
              <a:rPr lang="en-US" smtClean="0"/>
              <a:t>27</a:t>
            </a:fld>
            <a:endParaRPr lang="en-US"/>
          </a:p>
        </p:txBody>
      </p:sp>
    </p:spTree>
    <p:extLst>
      <p:ext uri="{BB962C8B-B14F-4D97-AF65-F5344CB8AC3E}">
        <p14:creationId xmlns:p14="http://schemas.microsoft.com/office/powerpoint/2010/main" val="3972076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36B3BE-B964-4B03-B245-C438A95B011F}" type="slidenum">
              <a:rPr lang="en-US" smtClean="0"/>
              <a:t>28</a:t>
            </a:fld>
            <a:endParaRPr lang="en-US"/>
          </a:p>
        </p:txBody>
      </p:sp>
    </p:spTree>
    <p:extLst>
      <p:ext uri="{BB962C8B-B14F-4D97-AF65-F5344CB8AC3E}">
        <p14:creationId xmlns:p14="http://schemas.microsoft.com/office/powerpoint/2010/main" val="462559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36B3BE-B964-4B03-B245-C438A95B011F}" type="slidenum">
              <a:rPr lang="en-US" smtClean="0"/>
              <a:t>29</a:t>
            </a:fld>
            <a:endParaRPr lang="en-US"/>
          </a:p>
        </p:txBody>
      </p:sp>
    </p:spTree>
    <p:extLst>
      <p:ext uri="{BB962C8B-B14F-4D97-AF65-F5344CB8AC3E}">
        <p14:creationId xmlns:p14="http://schemas.microsoft.com/office/powerpoint/2010/main" val="3077082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36B3BE-B964-4B03-B245-C438A95B011F}" type="slidenum">
              <a:rPr lang="en-US" smtClean="0"/>
              <a:t>30</a:t>
            </a:fld>
            <a:endParaRPr lang="en-US"/>
          </a:p>
        </p:txBody>
      </p:sp>
    </p:spTree>
    <p:extLst>
      <p:ext uri="{BB962C8B-B14F-4D97-AF65-F5344CB8AC3E}">
        <p14:creationId xmlns:p14="http://schemas.microsoft.com/office/powerpoint/2010/main" val="166525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36B3BE-B964-4B03-B245-C438A95B011F}" type="slidenum">
              <a:rPr lang="en-US" smtClean="0"/>
              <a:t>31</a:t>
            </a:fld>
            <a:endParaRPr lang="en-US"/>
          </a:p>
        </p:txBody>
      </p:sp>
    </p:spTree>
    <p:extLst>
      <p:ext uri="{BB962C8B-B14F-4D97-AF65-F5344CB8AC3E}">
        <p14:creationId xmlns:p14="http://schemas.microsoft.com/office/powerpoint/2010/main" val="877919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36B3BE-B964-4B03-B245-C438A95B011F}" type="slidenum">
              <a:rPr lang="en-US" smtClean="0"/>
              <a:t>5</a:t>
            </a:fld>
            <a:endParaRPr lang="en-US"/>
          </a:p>
        </p:txBody>
      </p:sp>
    </p:spTree>
    <p:extLst>
      <p:ext uri="{BB962C8B-B14F-4D97-AF65-F5344CB8AC3E}">
        <p14:creationId xmlns:p14="http://schemas.microsoft.com/office/powerpoint/2010/main" val="3791072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36B3BE-B964-4B03-B245-C438A95B011F}" type="slidenum">
              <a:rPr lang="en-US" smtClean="0"/>
              <a:t>6</a:t>
            </a:fld>
            <a:endParaRPr lang="en-US"/>
          </a:p>
        </p:txBody>
      </p:sp>
    </p:spTree>
    <p:extLst>
      <p:ext uri="{BB962C8B-B14F-4D97-AF65-F5344CB8AC3E}">
        <p14:creationId xmlns:p14="http://schemas.microsoft.com/office/powerpoint/2010/main" val="1315330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smtClean="0">
                <a:solidFill>
                  <a:schemeClr val="tx1"/>
                </a:solidFill>
                <a:effectLst/>
                <a:latin typeface="+mn-lt"/>
                <a:ea typeface="+mn-ea"/>
                <a:cs typeface="+mn-cs"/>
              </a:rPr>
              <a:t>Cò mối thay mặt doanh nghiệp để tìm kiếm, quảng bá, cung cấp thông tin và thương thảo với những nhà bán sỉ. Khi các cò mối chốt được thương vụ sẽ liên hệ với nhà bán sỉ để bắt đầu quá trình vận chuyển hàng hóa. Các cò mối sẽ nhận được một khoảng hoa hồng nhất định cho mỗi thương vụ thành công.</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36B3BE-B964-4B03-B245-C438A95B011F}" type="slidenum">
              <a:rPr lang="en-US" smtClean="0"/>
              <a:t>7</a:t>
            </a:fld>
            <a:endParaRPr lang="en-US"/>
          </a:p>
        </p:txBody>
      </p:sp>
    </p:spTree>
    <p:extLst>
      <p:ext uri="{BB962C8B-B14F-4D97-AF65-F5344CB8AC3E}">
        <p14:creationId xmlns:p14="http://schemas.microsoft.com/office/powerpoint/2010/main" val="2945436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smtClean="0">
                <a:solidFill>
                  <a:schemeClr val="tx1"/>
                </a:solidFill>
                <a:effectLst/>
                <a:latin typeface="+mn-lt"/>
                <a:ea typeface="+mn-ea"/>
                <a:cs typeface="+mn-cs"/>
              </a:rPr>
              <a:t>Cò mối thay mặt doanh nghiệp để tìm kiếm, quảng bá, cung cấp thông tin và thương thảo với những nhà bán sỉ. Khi các cò mối chốt được thương vụ sẽ liên hệ với nhà bán sỉ để bắt đầu quá trình vận chuyển hàng hóa. Các cò mối sẽ nhận được một khoảng hoa hồng nhất định cho mỗi thương vụ thành công.</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36B3BE-B964-4B03-B245-C438A95B011F}" type="slidenum">
              <a:rPr lang="en-US" smtClean="0"/>
              <a:t>8</a:t>
            </a:fld>
            <a:endParaRPr lang="en-US"/>
          </a:p>
        </p:txBody>
      </p:sp>
    </p:spTree>
    <p:extLst>
      <p:ext uri="{BB962C8B-B14F-4D97-AF65-F5344CB8AC3E}">
        <p14:creationId xmlns:p14="http://schemas.microsoft.com/office/powerpoint/2010/main" val="3159526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36B3BE-B964-4B03-B245-C438A95B011F}" type="slidenum">
              <a:rPr lang="en-US" smtClean="0"/>
              <a:t>9</a:t>
            </a:fld>
            <a:endParaRPr lang="en-US"/>
          </a:p>
        </p:txBody>
      </p:sp>
    </p:spTree>
    <p:extLst>
      <p:ext uri="{BB962C8B-B14F-4D97-AF65-F5344CB8AC3E}">
        <p14:creationId xmlns:p14="http://schemas.microsoft.com/office/powerpoint/2010/main" val="1483051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smtClean="0">
                <a:solidFill>
                  <a:schemeClr val="tx1"/>
                </a:solidFill>
                <a:effectLst/>
                <a:latin typeface="+mn-lt"/>
                <a:ea typeface="+mn-ea"/>
                <a:cs typeface="+mn-cs"/>
              </a:rPr>
              <a:t>các</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thành</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phần</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tham</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gia</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trong</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kênh</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phân</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phối</a:t>
            </a:r>
            <a:r>
              <a:rPr lang="en-GB" sz="1200" kern="1200" dirty="0" smtClean="0">
                <a:solidFill>
                  <a:schemeClr val="tx1"/>
                </a:solidFill>
                <a:effectLst/>
                <a:latin typeface="+mn-lt"/>
                <a:ea typeface="+mn-ea"/>
                <a:cs typeface="+mn-cs"/>
              </a:rPr>
              <a:t> </a:t>
            </a:r>
            <a:r>
              <a:rPr lang="vi-VN" sz="1200" kern="1200" dirty="0" smtClean="0">
                <a:solidFill>
                  <a:schemeClr val="tx1"/>
                </a:solidFill>
                <a:effectLst/>
                <a:latin typeface="+mn-lt"/>
                <a:ea typeface="+mn-ea"/>
                <a:cs typeface="+mn-cs"/>
              </a:rPr>
              <a:t>(</a:t>
            </a:r>
            <a:r>
              <a:rPr lang="en-GB" sz="1200" kern="1200" dirty="0" err="1" smtClean="0">
                <a:solidFill>
                  <a:schemeClr val="tx1"/>
                </a:solidFill>
                <a:effectLst/>
                <a:latin typeface="+mn-lt"/>
                <a:ea typeface="+mn-ea"/>
                <a:cs typeface="+mn-cs"/>
              </a:rPr>
              <a:t>ngoại</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trừ</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nhà</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sản</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xuất</a:t>
            </a:r>
            <a:r>
              <a:rPr lang="vi-VN" sz="1200" kern="1200" dirty="0" smtClean="0">
                <a:solidFill>
                  <a:schemeClr val="tx1"/>
                </a:solidFill>
                <a:effectLst/>
                <a:latin typeface="+mn-lt"/>
                <a:ea typeface="+mn-ea"/>
                <a:cs typeface="+mn-cs"/>
              </a:rPr>
              <a:t>)</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đóng</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vai</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trò</a:t>
            </a:r>
            <a:r>
              <a:rPr lang="vi-VN" sz="1200" kern="1200" dirty="0" smtClean="0">
                <a:solidFill>
                  <a:schemeClr val="tx1"/>
                </a:solidFill>
                <a:effectLst/>
                <a:latin typeface="+mn-lt"/>
                <a:ea typeface="+mn-ea"/>
                <a:cs typeface="+mn-cs"/>
              </a:rPr>
              <a:t> vừa</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là</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trung</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gian</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phân</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phối</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vừa</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là</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người</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tiêu</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dùng</a:t>
            </a:r>
            <a:r>
              <a:rPr lang="en-GB"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36B3BE-B964-4B03-B245-C438A95B011F}" type="slidenum">
              <a:rPr lang="en-US" smtClean="0"/>
              <a:t>10</a:t>
            </a:fld>
            <a:endParaRPr lang="en-US"/>
          </a:p>
        </p:txBody>
      </p:sp>
    </p:spTree>
    <p:extLst>
      <p:ext uri="{BB962C8B-B14F-4D97-AF65-F5344CB8AC3E}">
        <p14:creationId xmlns:p14="http://schemas.microsoft.com/office/powerpoint/2010/main" val="717554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F36B3BE-B964-4B03-B245-C438A95B011F}" type="slidenum">
              <a:rPr lang="en-US" smtClean="0"/>
              <a:t>11</a:t>
            </a:fld>
            <a:endParaRPr lang="en-US"/>
          </a:p>
        </p:txBody>
      </p:sp>
    </p:spTree>
    <p:extLst>
      <p:ext uri="{BB962C8B-B14F-4D97-AF65-F5344CB8AC3E}">
        <p14:creationId xmlns:p14="http://schemas.microsoft.com/office/powerpoint/2010/main" val="3587146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F2142A-344C-4C4D-B170-0C798B2E94BC}" type="datetimeFigureOut">
              <a:rPr lang="en-US" smtClean="0"/>
              <a:t>4/22/2021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3544CD-B890-46ED-804F-E8E6966C5728}" type="slidenum">
              <a:rPr lang="en-US" smtClean="0"/>
              <a:t>‹#›</a:t>
            </a:fld>
            <a:endParaRPr lang="en-US"/>
          </a:p>
        </p:txBody>
      </p:sp>
    </p:spTree>
    <p:extLst>
      <p:ext uri="{BB962C8B-B14F-4D97-AF65-F5344CB8AC3E}">
        <p14:creationId xmlns:p14="http://schemas.microsoft.com/office/powerpoint/2010/main" val="4736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F2142A-344C-4C4D-B170-0C798B2E94BC}" type="datetimeFigureOut">
              <a:rPr lang="en-US" smtClean="0"/>
              <a:t>4/22/2021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3544CD-B890-46ED-804F-E8E6966C5728}" type="slidenum">
              <a:rPr lang="en-US" smtClean="0"/>
              <a:t>‹#›</a:t>
            </a:fld>
            <a:endParaRPr lang="en-US"/>
          </a:p>
        </p:txBody>
      </p:sp>
    </p:spTree>
    <p:extLst>
      <p:ext uri="{BB962C8B-B14F-4D97-AF65-F5344CB8AC3E}">
        <p14:creationId xmlns:p14="http://schemas.microsoft.com/office/powerpoint/2010/main" val="63776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F2142A-344C-4C4D-B170-0C798B2E94BC}" type="datetimeFigureOut">
              <a:rPr lang="en-US" smtClean="0"/>
              <a:t>4/22/2021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3544CD-B890-46ED-804F-E8E6966C5728}" type="slidenum">
              <a:rPr lang="en-US" smtClean="0"/>
              <a:t>‹#›</a:t>
            </a:fld>
            <a:endParaRPr lang="en-US"/>
          </a:p>
        </p:txBody>
      </p:sp>
    </p:spTree>
    <p:extLst>
      <p:ext uri="{BB962C8B-B14F-4D97-AF65-F5344CB8AC3E}">
        <p14:creationId xmlns:p14="http://schemas.microsoft.com/office/powerpoint/2010/main" val="1837681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F2142A-344C-4C4D-B170-0C798B2E94BC}" type="datetimeFigureOut">
              <a:rPr lang="en-US" smtClean="0"/>
              <a:t>4/22/2021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3544CD-B890-46ED-804F-E8E6966C5728}" type="slidenum">
              <a:rPr lang="en-US" smtClean="0"/>
              <a:t>‹#›</a:t>
            </a:fld>
            <a:endParaRPr lang="en-US"/>
          </a:p>
        </p:txBody>
      </p:sp>
    </p:spTree>
    <p:extLst>
      <p:ext uri="{BB962C8B-B14F-4D97-AF65-F5344CB8AC3E}">
        <p14:creationId xmlns:p14="http://schemas.microsoft.com/office/powerpoint/2010/main" val="1056815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7F2142A-344C-4C4D-B170-0C798B2E94BC}" type="datetimeFigureOut">
              <a:rPr lang="en-US" smtClean="0"/>
              <a:t>4/22/2021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3544CD-B890-46ED-804F-E8E6966C5728}" type="slidenum">
              <a:rPr lang="en-US" smtClean="0"/>
              <a:t>‹#›</a:t>
            </a:fld>
            <a:endParaRPr lang="en-US"/>
          </a:p>
        </p:txBody>
      </p:sp>
    </p:spTree>
    <p:extLst>
      <p:ext uri="{BB962C8B-B14F-4D97-AF65-F5344CB8AC3E}">
        <p14:creationId xmlns:p14="http://schemas.microsoft.com/office/powerpoint/2010/main" val="297802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F2142A-344C-4C4D-B170-0C798B2E94BC}" type="datetimeFigureOut">
              <a:rPr lang="en-US" smtClean="0"/>
              <a:t>4/22/2021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3544CD-B890-46ED-804F-E8E6966C5728}" type="slidenum">
              <a:rPr lang="en-US" smtClean="0"/>
              <a:t>‹#›</a:t>
            </a:fld>
            <a:endParaRPr lang="en-US"/>
          </a:p>
        </p:txBody>
      </p:sp>
    </p:spTree>
    <p:extLst>
      <p:ext uri="{BB962C8B-B14F-4D97-AF65-F5344CB8AC3E}">
        <p14:creationId xmlns:p14="http://schemas.microsoft.com/office/powerpoint/2010/main" val="3396081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F2142A-344C-4C4D-B170-0C798B2E94BC}" type="datetimeFigureOut">
              <a:rPr lang="en-US" smtClean="0"/>
              <a:t>4/22/2021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3544CD-B890-46ED-804F-E8E6966C5728}" type="slidenum">
              <a:rPr lang="en-US" smtClean="0"/>
              <a:t>‹#›</a:t>
            </a:fld>
            <a:endParaRPr lang="en-US"/>
          </a:p>
        </p:txBody>
      </p:sp>
    </p:spTree>
    <p:extLst>
      <p:ext uri="{BB962C8B-B14F-4D97-AF65-F5344CB8AC3E}">
        <p14:creationId xmlns:p14="http://schemas.microsoft.com/office/powerpoint/2010/main" val="1966168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F2142A-344C-4C4D-B170-0C798B2E94BC}" type="datetimeFigureOut">
              <a:rPr lang="en-US" smtClean="0"/>
              <a:t>4/22/2021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3544CD-B890-46ED-804F-E8E6966C5728}" type="slidenum">
              <a:rPr lang="en-US" smtClean="0"/>
              <a:t>‹#›</a:t>
            </a:fld>
            <a:endParaRPr lang="en-US"/>
          </a:p>
        </p:txBody>
      </p:sp>
    </p:spTree>
    <p:extLst>
      <p:ext uri="{BB962C8B-B14F-4D97-AF65-F5344CB8AC3E}">
        <p14:creationId xmlns:p14="http://schemas.microsoft.com/office/powerpoint/2010/main" val="3932535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F2142A-344C-4C4D-B170-0C798B2E94BC}" type="datetimeFigureOut">
              <a:rPr lang="en-US" smtClean="0"/>
              <a:t>4/22/2021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3544CD-B890-46ED-804F-E8E6966C5728}" type="slidenum">
              <a:rPr lang="en-US" smtClean="0"/>
              <a:t>‹#›</a:t>
            </a:fld>
            <a:endParaRPr lang="en-US"/>
          </a:p>
        </p:txBody>
      </p:sp>
    </p:spTree>
    <p:extLst>
      <p:ext uri="{BB962C8B-B14F-4D97-AF65-F5344CB8AC3E}">
        <p14:creationId xmlns:p14="http://schemas.microsoft.com/office/powerpoint/2010/main" val="1633504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7F2142A-344C-4C4D-B170-0C798B2E94BC}" type="datetimeFigureOut">
              <a:rPr lang="en-US" smtClean="0"/>
              <a:t>4/22/2021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3544CD-B890-46ED-804F-E8E6966C5728}" type="slidenum">
              <a:rPr lang="en-US" smtClean="0"/>
              <a:t>‹#›</a:t>
            </a:fld>
            <a:endParaRPr lang="en-US"/>
          </a:p>
        </p:txBody>
      </p:sp>
    </p:spTree>
    <p:extLst>
      <p:ext uri="{BB962C8B-B14F-4D97-AF65-F5344CB8AC3E}">
        <p14:creationId xmlns:p14="http://schemas.microsoft.com/office/powerpoint/2010/main" val="2861683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7F2142A-344C-4C4D-B170-0C798B2E94BC}" type="datetimeFigureOut">
              <a:rPr lang="en-US" smtClean="0"/>
              <a:t>4/22/2021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3544CD-B890-46ED-804F-E8E6966C5728}" type="slidenum">
              <a:rPr lang="en-US" smtClean="0"/>
              <a:t>‹#›</a:t>
            </a:fld>
            <a:endParaRPr lang="en-US"/>
          </a:p>
        </p:txBody>
      </p:sp>
    </p:spTree>
    <p:extLst>
      <p:ext uri="{BB962C8B-B14F-4D97-AF65-F5344CB8AC3E}">
        <p14:creationId xmlns:p14="http://schemas.microsoft.com/office/powerpoint/2010/main" val="2110324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F2142A-344C-4C4D-B170-0C798B2E94BC}" type="datetimeFigureOut">
              <a:rPr lang="en-US" smtClean="0"/>
              <a:t>4/22/2021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3544CD-B890-46ED-804F-E8E6966C5728}" type="slidenum">
              <a:rPr lang="en-US" smtClean="0"/>
              <a:t>‹#›</a:t>
            </a:fld>
            <a:endParaRPr lang="en-US"/>
          </a:p>
        </p:txBody>
      </p:sp>
    </p:spTree>
    <p:extLst>
      <p:ext uri="{BB962C8B-B14F-4D97-AF65-F5344CB8AC3E}">
        <p14:creationId xmlns:p14="http://schemas.microsoft.com/office/powerpoint/2010/main" val="1360889844"/>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162301"/>
            <a:ext cx="12192000" cy="2049462"/>
          </a:xfrm>
        </p:spPr>
        <p:txBody>
          <a:bodyPr>
            <a:noAutofit/>
          </a:bodyPr>
          <a:lstStyle/>
          <a:p>
            <a:r>
              <a:rPr lang="en-US" sz="2800" b="1" dirty="0" smtClean="0">
                <a:latin typeface="Times New Roman" panose="02020603050405020304" pitchFamily="18" charset="0"/>
                <a:cs typeface="Times New Roman" panose="02020603050405020304" pitchFamily="18" charset="0"/>
              </a:rPr>
              <a:t>BÀI TẬP LỚN</a:t>
            </a:r>
            <a:br>
              <a:rPr lang="en-US" sz="2800" b="1" dirty="0" smtClean="0">
                <a:latin typeface="Times New Roman" panose="02020603050405020304" pitchFamily="18" charset="0"/>
                <a:cs typeface="Times New Roman" panose="02020603050405020304" pitchFamily="18" charset="0"/>
              </a:rPr>
            </a:br>
            <a:r>
              <a:rPr lang="en-US" sz="3000" b="1" dirty="0" smtClean="0">
                <a:latin typeface="Times New Roman" panose="02020603050405020304" pitchFamily="18" charset="0"/>
                <a:cs typeface="Times New Roman" panose="02020603050405020304" pitchFamily="18" charset="0"/>
              </a:rPr>
              <a:t/>
            </a:r>
            <a:br>
              <a:rPr lang="en-US" sz="3000" b="1" dirty="0" smtClean="0">
                <a:latin typeface="Times New Roman" panose="02020603050405020304" pitchFamily="18" charset="0"/>
                <a:cs typeface="Times New Roman" panose="02020603050405020304" pitchFamily="18" charset="0"/>
              </a:rPr>
            </a:br>
            <a:r>
              <a:rPr lang="en-US" sz="3300" b="1" dirty="0" smtClean="0">
                <a:latin typeface="Times New Roman" panose="02020603050405020304" pitchFamily="18" charset="0"/>
                <a:cs typeface="Times New Roman" panose="02020603050405020304" pitchFamily="18" charset="0"/>
              </a:rPr>
              <a:t>QUẢN TRỊ HỆ THỐNG THÔNG TIN</a:t>
            </a:r>
            <a:br>
              <a:rPr lang="en-US" sz="3300" b="1" dirty="0" smtClean="0">
                <a:latin typeface="Times New Roman" panose="02020603050405020304" pitchFamily="18" charset="0"/>
                <a:cs typeface="Times New Roman" panose="02020603050405020304" pitchFamily="18" charset="0"/>
              </a:rPr>
            </a:br>
            <a:r>
              <a:rPr lang="en-US" sz="3000" b="1" dirty="0" smtClean="0">
                <a:latin typeface="Times New Roman" panose="02020603050405020304" pitchFamily="18" charset="0"/>
                <a:cs typeface="Times New Roman" panose="02020603050405020304" pitchFamily="18" charset="0"/>
              </a:rPr>
              <a:t/>
            </a:r>
            <a:br>
              <a:rPr lang="en-US" sz="3000" b="1" dirty="0" smtClean="0">
                <a:latin typeface="Times New Roman" panose="02020603050405020304" pitchFamily="18" charset="0"/>
                <a:cs typeface="Times New Roman" panose="02020603050405020304" pitchFamily="18" charset="0"/>
              </a:rPr>
            </a:br>
            <a:r>
              <a:rPr lang="en-US" sz="3000" b="1" dirty="0" err="1" smtClean="0">
                <a:latin typeface="Times New Roman" panose="02020603050405020304" pitchFamily="18" charset="0"/>
                <a:cs typeface="Times New Roman" panose="02020603050405020304" pitchFamily="18" charset="0"/>
              </a:rPr>
              <a:t>Tìm</a:t>
            </a:r>
            <a:r>
              <a:rPr lang="en-US" sz="3000" b="1" dirty="0" smtClean="0">
                <a:latin typeface="Times New Roman" panose="02020603050405020304" pitchFamily="18" charset="0"/>
                <a:cs typeface="Times New Roman" panose="02020603050405020304" pitchFamily="18" charset="0"/>
              </a:rPr>
              <a:t> </a:t>
            </a:r>
            <a:r>
              <a:rPr lang="en-US" sz="3000" b="1" dirty="0" err="1" smtClean="0">
                <a:latin typeface="Times New Roman" panose="02020603050405020304" pitchFamily="18" charset="0"/>
                <a:cs typeface="Times New Roman" panose="02020603050405020304" pitchFamily="18" charset="0"/>
              </a:rPr>
              <a:t>hiểu</a:t>
            </a:r>
            <a:r>
              <a:rPr lang="en-US" sz="3000" b="1" dirty="0" smtClean="0">
                <a:latin typeface="Times New Roman" panose="02020603050405020304" pitchFamily="18" charset="0"/>
                <a:cs typeface="Times New Roman" panose="02020603050405020304" pitchFamily="18" charset="0"/>
              </a:rPr>
              <a:t> </a:t>
            </a:r>
            <a:r>
              <a:rPr lang="en-US" sz="3000" b="1" dirty="0" err="1" smtClean="0">
                <a:latin typeface="Times New Roman" panose="02020603050405020304" pitchFamily="18" charset="0"/>
                <a:cs typeface="Times New Roman" panose="02020603050405020304" pitchFamily="18" charset="0"/>
              </a:rPr>
              <a:t>về</a:t>
            </a:r>
            <a:r>
              <a:rPr lang="en-US" sz="3000" b="1" dirty="0" smtClean="0">
                <a:latin typeface="Times New Roman" panose="02020603050405020304" pitchFamily="18" charset="0"/>
                <a:cs typeface="Times New Roman" panose="02020603050405020304" pitchFamily="18" charset="0"/>
              </a:rPr>
              <a:t> </a:t>
            </a:r>
            <a:r>
              <a:rPr lang="en-US" sz="3000" b="1" dirty="0" err="1" smtClean="0">
                <a:latin typeface="Times New Roman" panose="02020603050405020304" pitchFamily="18" charset="0"/>
                <a:cs typeface="Times New Roman" panose="02020603050405020304" pitchFamily="18" charset="0"/>
              </a:rPr>
              <a:t>hệ</a:t>
            </a:r>
            <a:r>
              <a:rPr lang="en-US" sz="3000" b="1" dirty="0" smtClean="0">
                <a:latin typeface="Times New Roman" panose="02020603050405020304" pitchFamily="18" charset="0"/>
                <a:cs typeface="Times New Roman" panose="02020603050405020304" pitchFamily="18" charset="0"/>
              </a:rPr>
              <a:t> </a:t>
            </a:r>
            <a:r>
              <a:rPr lang="en-US" sz="3000" b="1" dirty="0" err="1" smtClean="0">
                <a:latin typeface="Times New Roman" panose="02020603050405020304" pitchFamily="18" charset="0"/>
                <a:cs typeface="Times New Roman" panose="02020603050405020304" pitchFamily="18" charset="0"/>
              </a:rPr>
              <a:t>thống</a:t>
            </a:r>
            <a:r>
              <a:rPr lang="en-US" sz="3000" b="1" dirty="0" smtClean="0">
                <a:latin typeface="Times New Roman" panose="02020603050405020304" pitchFamily="18" charset="0"/>
                <a:cs typeface="Times New Roman" panose="02020603050405020304" pitchFamily="18" charset="0"/>
              </a:rPr>
              <a:t> </a:t>
            </a:r>
            <a:r>
              <a:rPr lang="en-US" sz="3000" b="1" dirty="0" err="1" smtClean="0">
                <a:latin typeface="Times New Roman" panose="02020603050405020304" pitchFamily="18" charset="0"/>
                <a:cs typeface="Times New Roman" panose="02020603050405020304" pitchFamily="18" charset="0"/>
              </a:rPr>
              <a:t>quản</a:t>
            </a:r>
            <a:r>
              <a:rPr lang="en-US" sz="3000" b="1" dirty="0" smtClean="0">
                <a:latin typeface="Times New Roman" panose="02020603050405020304" pitchFamily="18" charset="0"/>
                <a:cs typeface="Times New Roman" panose="02020603050405020304" pitchFamily="18" charset="0"/>
              </a:rPr>
              <a:t> </a:t>
            </a:r>
            <a:r>
              <a:rPr lang="en-US" sz="3000" b="1" dirty="0" err="1" smtClean="0">
                <a:latin typeface="Times New Roman" panose="02020603050405020304" pitchFamily="18" charset="0"/>
                <a:cs typeface="Times New Roman" panose="02020603050405020304" pitchFamily="18" charset="0"/>
              </a:rPr>
              <a:t>trị</a:t>
            </a:r>
            <a:r>
              <a:rPr lang="en-US" sz="3000" b="1" dirty="0" smtClean="0">
                <a:latin typeface="Times New Roman" panose="02020603050405020304" pitchFamily="18" charset="0"/>
                <a:cs typeface="Times New Roman" panose="02020603050405020304" pitchFamily="18" charset="0"/>
              </a:rPr>
              <a:t> </a:t>
            </a:r>
            <a:r>
              <a:rPr lang="en-US" sz="3000" b="1" dirty="0" err="1" smtClean="0">
                <a:latin typeface="Times New Roman" panose="02020603050405020304" pitchFamily="18" charset="0"/>
                <a:cs typeface="Times New Roman" panose="02020603050405020304" pitchFamily="18" charset="0"/>
              </a:rPr>
              <a:t>chuỗi</a:t>
            </a:r>
            <a:r>
              <a:rPr lang="en-US" sz="3000" b="1" dirty="0" smtClean="0">
                <a:latin typeface="Times New Roman" panose="02020603050405020304" pitchFamily="18" charset="0"/>
                <a:cs typeface="Times New Roman" panose="02020603050405020304" pitchFamily="18" charset="0"/>
              </a:rPr>
              <a:t> </a:t>
            </a:r>
            <a:r>
              <a:rPr lang="en-US" sz="3000" b="1" dirty="0" err="1" smtClean="0">
                <a:latin typeface="Times New Roman" panose="02020603050405020304" pitchFamily="18" charset="0"/>
                <a:cs typeface="Times New Roman" panose="02020603050405020304" pitchFamily="18" charset="0"/>
              </a:rPr>
              <a:t>phân</a:t>
            </a:r>
            <a:r>
              <a:rPr lang="en-US" sz="3000" b="1" dirty="0" smtClean="0">
                <a:latin typeface="Times New Roman" panose="02020603050405020304" pitchFamily="18" charset="0"/>
                <a:cs typeface="Times New Roman" panose="02020603050405020304" pitchFamily="18" charset="0"/>
              </a:rPr>
              <a:t> </a:t>
            </a:r>
            <a:r>
              <a:rPr lang="en-US" sz="3000" b="1" dirty="0" err="1" smtClean="0">
                <a:latin typeface="Times New Roman" panose="02020603050405020304" pitchFamily="18" charset="0"/>
                <a:cs typeface="Times New Roman" panose="02020603050405020304" pitchFamily="18" charset="0"/>
              </a:rPr>
              <a:t>phối</a:t>
            </a:r>
            <a:r>
              <a:rPr lang="en-US" sz="3000" b="1" dirty="0" smtClean="0">
                <a:latin typeface="Times New Roman" panose="02020603050405020304" pitchFamily="18" charset="0"/>
                <a:cs typeface="Times New Roman" panose="02020603050405020304" pitchFamily="18" charset="0"/>
              </a:rPr>
              <a:t> DMS</a:t>
            </a:r>
            <a:endParaRPr lang="en-US" sz="30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0" y="5278438"/>
            <a:ext cx="11849100" cy="1439862"/>
          </a:xfrm>
        </p:spPr>
        <p:txBody>
          <a:bodyPr/>
          <a:lstStyle/>
          <a:p>
            <a:pPr algn="r"/>
            <a:r>
              <a:rPr lang="en-US" dirty="0" smtClean="0">
                <a:latin typeface="Times New Roman" panose="02020603050405020304" pitchFamily="18" charset="0"/>
                <a:cs typeface="Times New Roman" panose="02020603050405020304" pitchFamily="18" charset="0"/>
              </a:rPr>
              <a:t>GVHD: </a:t>
            </a:r>
            <a:r>
              <a:rPr lang="en-US" dirty="0" err="1" smtClean="0">
                <a:latin typeface="Times New Roman" panose="02020603050405020304" pitchFamily="18" charset="0"/>
                <a:cs typeface="Times New Roman" panose="02020603050405020304" pitchFamily="18" charset="0"/>
              </a:rPr>
              <a:t>Hồ</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Thị</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Linh</a:t>
            </a:r>
            <a:endParaRPr lang="en-US" dirty="0" smtClean="0">
              <a:latin typeface="Times New Roman" panose="02020603050405020304" pitchFamily="18" charset="0"/>
              <a:cs typeface="Times New Roman" panose="02020603050405020304" pitchFamily="18" charset="0"/>
            </a:endParaRPr>
          </a:p>
          <a:p>
            <a:pPr algn="r"/>
            <a:r>
              <a:rPr lang="en-US" dirty="0" smtClean="0">
                <a:latin typeface="Times New Roman" panose="02020603050405020304" pitchFamily="18" charset="0"/>
                <a:cs typeface="Times New Roman" panose="02020603050405020304" pitchFamily="18" charset="0"/>
              </a:rPr>
              <a:t>Sinh </a:t>
            </a:r>
            <a:r>
              <a:rPr lang="en-US" dirty="0" err="1" smtClean="0">
                <a:latin typeface="Times New Roman" panose="02020603050405020304" pitchFamily="18" charset="0"/>
                <a:cs typeface="Times New Roman" panose="02020603050405020304" pitchFamily="18" charset="0"/>
              </a:rPr>
              <a:t>viên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Lâm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Phúc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Nghi</a:t>
            </a:r>
            <a:r>
              <a:rPr lang="en-US" dirty="0" smtClean="0">
                <a:latin typeface="Times New Roman" panose="02020603050405020304" pitchFamily="18" charset="0"/>
                <a:cs typeface="Times New Roman" panose="02020603050405020304" pitchFamily="18" charset="0"/>
              </a:rPr>
              <a:t> - 51403239</a:t>
            </a:r>
          </a:p>
          <a:p>
            <a:pPr algn="r"/>
            <a:r>
              <a:rPr lang="en-US" dirty="0" err="1" smtClean="0">
                <a:latin typeface="Times New Roman" panose="02020603050405020304" pitchFamily="18" charset="0"/>
                <a:cs typeface="Times New Roman" panose="02020603050405020304" pitchFamily="18" charset="0"/>
              </a:rPr>
              <a:t>Đậu</a:t>
            </a:r>
            <a:r>
              <a:rPr lang="en-US" dirty="0" smtClean="0">
                <a:latin typeface="Times New Roman" panose="02020603050405020304" pitchFamily="18" charset="0"/>
                <a:cs typeface="Times New Roman" panose="02020603050405020304" pitchFamily="18" charset="0"/>
              </a:rPr>
              <a:t> Minh </a:t>
            </a:r>
            <a:r>
              <a:rPr lang="en-US" dirty="0" err="1" smtClean="0">
                <a:latin typeface="Times New Roman" panose="02020603050405020304" pitchFamily="18" charset="0"/>
                <a:cs typeface="Times New Roman" panose="02020603050405020304" pitchFamily="18" charset="0"/>
              </a:rPr>
              <a:t>Lượng</a:t>
            </a:r>
            <a:r>
              <a:rPr lang="en-US" dirty="0" smtClean="0">
                <a:latin typeface="Times New Roman" panose="02020603050405020304" pitchFamily="18" charset="0"/>
                <a:cs typeface="Times New Roman" panose="02020603050405020304" pitchFamily="18" charset="0"/>
              </a:rPr>
              <a:t> - 51403417</a:t>
            </a:r>
          </a:p>
          <a:p>
            <a:pPr algn="r"/>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0" y="431800"/>
            <a:ext cx="12192000" cy="984885"/>
          </a:xfrm>
          <a:prstGeom prst="rect">
            <a:avLst/>
          </a:prstGeom>
          <a:noFill/>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TỔNG LIÊN ĐOÀN LAO ĐỘNG VIỆT NAM</a:t>
            </a:r>
          </a:p>
          <a:p>
            <a:pPr algn="ctr"/>
            <a:r>
              <a:rPr lang="en-US" sz="2000" b="1" dirty="0" smtClean="0">
                <a:latin typeface="Times New Roman" panose="02020603050405020304" pitchFamily="18" charset="0"/>
                <a:cs typeface="Times New Roman" panose="02020603050405020304" pitchFamily="18" charset="0"/>
              </a:rPr>
              <a:t>TRƯỜNG ĐẠI HỌC TÔN ĐỨC THẮNG</a:t>
            </a:r>
          </a:p>
          <a:p>
            <a:pPr algn="ctr"/>
            <a:r>
              <a:rPr lang="en-US" sz="2000" b="1" dirty="0" smtClean="0">
                <a:latin typeface="Times New Roman" panose="02020603050405020304" pitchFamily="18" charset="0"/>
                <a:cs typeface="Times New Roman" panose="02020603050405020304" pitchFamily="18" charset="0"/>
              </a:rPr>
              <a:t>KHOA CÔNG NGHỆ THÔNG TIN</a:t>
            </a:r>
            <a:endParaRPr lang="en-US" sz="2000" b="1" dirty="0">
              <a:latin typeface="Times New Roman" panose="02020603050405020304" pitchFamily="18" charset="0"/>
              <a:cs typeface="Times New Roman" panose="02020603050405020304" pitchFamily="18" charset="0"/>
            </a:endParaRPr>
          </a:p>
        </p:txBody>
      </p:sp>
      <p:pic>
        <p:nvPicPr>
          <p:cNvPr id="1026" name="Picture 2" descr="Logo_TDT_M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2537" y="1572260"/>
            <a:ext cx="206692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22797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7881"/>
          </a:xfrm>
        </p:spPr>
        <p:txBody>
          <a:bodyPr>
            <a:norm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1.2 </a:t>
            </a:r>
            <a:r>
              <a:rPr lang="en-US" sz="4000" b="1" dirty="0" err="1" smtClean="0">
                <a:solidFill>
                  <a:srgbClr val="7030A0"/>
                </a:solidFill>
                <a:latin typeface="Times New Roman" panose="02020603050405020304" pitchFamily="18" charset="0"/>
                <a:cs typeface="Times New Roman" panose="02020603050405020304" pitchFamily="18" charset="0"/>
              </a:rPr>
              <a:t>Phân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loại</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kênh</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phân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phối</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kênh</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phân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phối</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đa</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cấp</a:t>
            </a:r>
            <a:r>
              <a:rPr lang="en-US" sz="4000" b="1" dirty="0">
                <a:solidFill>
                  <a:srgbClr val="7030A0"/>
                </a:solidFill>
                <a:latin typeface="Times New Roman" panose="02020603050405020304" pitchFamily="18" charset="0"/>
                <a:cs typeface="Times New Roman" panose="02020603050405020304" pitchFamily="18" charset="0"/>
              </a:rPr>
              <a:t>.</a:t>
            </a:r>
          </a:p>
        </p:txBody>
      </p:sp>
      <p:pic>
        <p:nvPicPr>
          <p:cNvPr id="4" name="Picture 3"/>
          <p:cNvPicPr/>
          <p:nvPr/>
        </p:nvPicPr>
        <p:blipFill>
          <a:blip r:embed="rId3"/>
          <a:stretch>
            <a:fillRect/>
          </a:stretch>
        </p:blipFill>
        <p:spPr>
          <a:xfrm>
            <a:off x="1540509" y="757881"/>
            <a:ext cx="9110982" cy="5784388"/>
          </a:xfrm>
          <a:prstGeom prst="rect">
            <a:avLst/>
          </a:prstGeom>
        </p:spPr>
      </p:pic>
    </p:spTree>
    <p:extLst>
      <p:ext uri="{BB962C8B-B14F-4D97-AF65-F5344CB8AC3E}">
        <p14:creationId xmlns:p14="http://schemas.microsoft.com/office/powerpoint/2010/main" val="23936873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7881"/>
          </a:xfrm>
        </p:spPr>
        <p:txBody>
          <a:bodyPr>
            <a:norm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1.2 </a:t>
            </a:r>
            <a:r>
              <a:rPr lang="en-US" sz="4000" b="1" dirty="0" err="1" smtClean="0">
                <a:solidFill>
                  <a:srgbClr val="7030A0"/>
                </a:solidFill>
                <a:latin typeface="Times New Roman" panose="02020603050405020304" pitchFamily="18" charset="0"/>
                <a:cs typeface="Times New Roman" panose="02020603050405020304" pitchFamily="18" charset="0"/>
              </a:rPr>
              <a:t>Phân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loại</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kênh</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phân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phối</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kênh</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phân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phối</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đa</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cấp</a:t>
            </a:r>
            <a:r>
              <a:rPr lang="en-US" sz="4000" b="1" dirty="0">
                <a:solidFill>
                  <a:srgbClr val="7030A0"/>
                </a:solidFill>
                <a:latin typeface="Times New Roman" panose="02020603050405020304" pitchFamily="18" charset="0"/>
                <a:cs typeface="Times New Roman" panose="02020603050405020304" pitchFamily="18" charset="0"/>
              </a:rPr>
              <a:t>.</a:t>
            </a:r>
          </a:p>
        </p:txBody>
      </p:sp>
      <p:sp>
        <p:nvSpPr>
          <p:cNvPr id="5" name="TextBox 4"/>
          <p:cNvSpPr txBox="1"/>
          <p:nvPr/>
        </p:nvSpPr>
        <p:spPr>
          <a:xfrm>
            <a:off x="249382" y="757881"/>
            <a:ext cx="11693236" cy="3108543"/>
          </a:xfrm>
          <a:prstGeom prst="rect">
            <a:avLst/>
          </a:prstGeom>
          <a:noFill/>
        </p:spPr>
        <p:txBody>
          <a:bodyPr wrap="square" rtlCol="0">
            <a:spAutoFit/>
          </a:bodyPr>
          <a:lstStyle/>
          <a:p>
            <a:pPr lvl="1"/>
            <a:r>
              <a:rPr lang="vi-VN" sz="2800" dirty="0">
                <a:latin typeface="+mj-lt"/>
              </a:rPr>
              <a:t>Ưu điểm:</a:t>
            </a:r>
            <a:endParaRPr lang="en-US" sz="2800" dirty="0">
              <a:latin typeface="+mj-lt"/>
            </a:endParaRPr>
          </a:p>
          <a:p>
            <a:pPr lvl="2"/>
            <a:r>
              <a:rPr lang="vi-VN" sz="2800" dirty="0">
                <a:latin typeface="+mj-lt"/>
              </a:rPr>
              <a:t>Tiết kiệm được chi phí cho việc quảng bá, truyền thông sản phẩm.</a:t>
            </a:r>
            <a:endParaRPr lang="en-US" sz="2800" dirty="0">
              <a:latin typeface="+mj-lt"/>
            </a:endParaRPr>
          </a:p>
          <a:p>
            <a:pPr lvl="2"/>
            <a:r>
              <a:rPr lang="vi-VN" sz="2800" dirty="0">
                <a:latin typeface="+mj-lt"/>
              </a:rPr>
              <a:t>Tiết kiệm được chi phí xây dựng và đào tạo đội ngũ bán hàng.</a:t>
            </a:r>
            <a:endParaRPr lang="en-US" sz="2800" dirty="0">
              <a:latin typeface="+mj-lt"/>
            </a:endParaRPr>
          </a:p>
          <a:p>
            <a:pPr lvl="1"/>
            <a:r>
              <a:rPr lang="vi-VN" sz="2800" dirty="0">
                <a:latin typeface="+mj-lt"/>
              </a:rPr>
              <a:t>Nhược điểm:</a:t>
            </a:r>
            <a:endParaRPr lang="en-US" sz="2800" dirty="0">
              <a:latin typeface="+mj-lt"/>
            </a:endParaRPr>
          </a:p>
          <a:p>
            <a:pPr lvl="2"/>
            <a:r>
              <a:rPr lang="vi-VN" sz="2800" dirty="0">
                <a:latin typeface="+mj-lt"/>
              </a:rPr>
              <a:t>Rất khó quản lý và kiểm soát thông tin.</a:t>
            </a:r>
            <a:endParaRPr lang="en-US" sz="2800" dirty="0">
              <a:latin typeface="+mj-lt"/>
            </a:endParaRPr>
          </a:p>
          <a:p>
            <a:r>
              <a:rPr lang="en-US" sz="2800" dirty="0" smtClean="0">
                <a:latin typeface="+mj-lt"/>
              </a:rPr>
              <a:t>	</a:t>
            </a:r>
            <a:r>
              <a:rPr lang="vi-VN" sz="2800" dirty="0" smtClean="0">
                <a:latin typeface="+mj-lt"/>
              </a:rPr>
              <a:t>Một </a:t>
            </a:r>
            <a:r>
              <a:rPr lang="vi-VN" sz="2800" dirty="0">
                <a:latin typeface="+mj-lt"/>
              </a:rPr>
              <a:t>số cá nhân, tổ chức lợi dụng mô hình này để lừa đảo và chiếm đoạt tải sản.</a:t>
            </a:r>
            <a:endParaRPr lang="en-US" sz="2800" dirty="0">
              <a:latin typeface="+mj-lt"/>
              <a:cs typeface="Times New Roman" panose="02020603050405020304" pitchFamily="18" charset="0"/>
            </a:endParaRPr>
          </a:p>
        </p:txBody>
      </p:sp>
    </p:spTree>
    <p:extLst>
      <p:ext uri="{BB962C8B-B14F-4D97-AF65-F5344CB8AC3E}">
        <p14:creationId xmlns:p14="http://schemas.microsoft.com/office/powerpoint/2010/main" val="38842089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7881"/>
          </a:xfrm>
        </p:spPr>
        <p:txBody>
          <a:bodyPr>
            <a:norm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1.3 </a:t>
            </a:r>
            <a:r>
              <a:rPr lang="en-US" sz="4000" b="1" dirty="0" err="1" smtClean="0">
                <a:solidFill>
                  <a:srgbClr val="7030A0"/>
                </a:solidFill>
                <a:latin typeface="Times New Roman" panose="02020603050405020304" pitchFamily="18" charset="0"/>
                <a:cs typeface="Times New Roman" panose="02020603050405020304" pitchFamily="18" charset="0"/>
              </a:rPr>
              <a:t>Chức</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năng</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của</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kênh</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phân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phối</a:t>
            </a:r>
            <a:r>
              <a:rPr lang="en-US" sz="4000" b="1" dirty="0" smtClean="0">
                <a:solidFill>
                  <a:srgbClr val="7030A0"/>
                </a:solidFill>
                <a:latin typeface="Times New Roman" panose="02020603050405020304" pitchFamily="18" charset="0"/>
                <a:cs typeface="Times New Roman" panose="02020603050405020304" pitchFamily="18" charset="0"/>
              </a:rPr>
              <a:t>.</a:t>
            </a:r>
            <a:endParaRPr lang="en-US" sz="4000" b="1" dirty="0">
              <a:solidFill>
                <a:srgbClr val="7030A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249382" y="757881"/>
            <a:ext cx="11693236" cy="892552"/>
          </a:xfrm>
          <a:prstGeom prst="rect">
            <a:avLst/>
          </a:prstGeom>
          <a:noFill/>
        </p:spPr>
        <p:txBody>
          <a:bodyPr wrap="square" rtlCol="0">
            <a:spAutoFit/>
          </a:bodyPr>
          <a:lstStyle/>
          <a:p>
            <a:pPr lvl="2" algn="just"/>
            <a:r>
              <a:rPr lang="en-US" sz="2600" b="1" i="1" dirty="0" err="1">
                <a:latin typeface="Times New Roman" panose="02020603050405020304" pitchFamily="18" charset="0"/>
                <a:cs typeface="Times New Roman" panose="02020603050405020304" pitchFamily="18" charset="0"/>
              </a:rPr>
              <a:t>Đối</a:t>
            </a:r>
            <a:r>
              <a:rPr lang="en-US" sz="2600" b="1" i="1" dirty="0">
                <a:latin typeface="Times New Roman" panose="02020603050405020304" pitchFamily="18" charset="0"/>
                <a:cs typeface="Times New Roman" panose="02020603050405020304" pitchFamily="18" charset="0"/>
              </a:rPr>
              <a:t> </a:t>
            </a:r>
            <a:r>
              <a:rPr lang="en-US" sz="2600" b="1" i="1" dirty="0" err="1">
                <a:latin typeface="Times New Roman" panose="02020603050405020304" pitchFamily="18" charset="0"/>
                <a:cs typeface="Times New Roman" panose="02020603050405020304" pitchFamily="18" charset="0"/>
              </a:rPr>
              <a:t>với</a:t>
            </a:r>
            <a:r>
              <a:rPr lang="en-US" sz="2600" b="1" i="1" dirty="0">
                <a:latin typeface="Times New Roman" panose="02020603050405020304" pitchFamily="18" charset="0"/>
                <a:cs typeface="Times New Roman" panose="02020603050405020304" pitchFamily="18" charset="0"/>
              </a:rPr>
              <a:t> </a:t>
            </a:r>
            <a:r>
              <a:rPr lang="en-US" sz="2600" b="1" i="1" dirty="0" err="1">
                <a:latin typeface="Times New Roman" panose="02020603050405020304" pitchFamily="18" charset="0"/>
                <a:cs typeface="Times New Roman" panose="02020603050405020304" pitchFamily="18" charset="0"/>
              </a:rPr>
              <a:t>nhà</a:t>
            </a:r>
            <a:r>
              <a:rPr lang="en-US" sz="2600" b="1" i="1" dirty="0">
                <a:latin typeface="Times New Roman" panose="02020603050405020304" pitchFamily="18" charset="0"/>
                <a:cs typeface="Times New Roman" panose="02020603050405020304" pitchFamily="18" charset="0"/>
              </a:rPr>
              <a:t> </a:t>
            </a:r>
            <a:r>
              <a:rPr lang="en-US" sz="2600" b="1" i="1" dirty="0" err="1">
                <a:latin typeface="Times New Roman" panose="02020603050405020304" pitchFamily="18" charset="0"/>
                <a:cs typeface="Times New Roman" panose="02020603050405020304" pitchFamily="18" charset="0"/>
              </a:rPr>
              <a:t>sản</a:t>
            </a:r>
            <a:r>
              <a:rPr lang="en-US" sz="2600" b="1" i="1" dirty="0">
                <a:latin typeface="Times New Roman" panose="02020603050405020304" pitchFamily="18" charset="0"/>
                <a:cs typeface="Times New Roman" panose="02020603050405020304" pitchFamily="18" charset="0"/>
              </a:rPr>
              <a:t> </a:t>
            </a:r>
            <a:r>
              <a:rPr lang="en-US" sz="2600" b="1" i="1" dirty="0" err="1">
                <a:latin typeface="Times New Roman" panose="02020603050405020304" pitchFamily="18" charset="0"/>
                <a:cs typeface="Times New Roman" panose="02020603050405020304" pitchFamily="18" charset="0"/>
              </a:rPr>
              <a:t>xuất</a:t>
            </a:r>
            <a:r>
              <a:rPr lang="en-US" sz="2600" b="1" i="1" dirty="0">
                <a:latin typeface="Times New Roman" panose="02020603050405020304" pitchFamily="18" charset="0"/>
                <a:cs typeface="Times New Roman" panose="02020603050405020304" pitchFamily="18" charset="0"/>
              </a:rPr>
              <a:t>.</a:t>
            </a:r>
          </a:p>
          <a:p>
            <a:pPr lvl="0" algn="just"/>
            <a:r>
              <a:rPr lang="en-US" sz="2600" dirty="0" err="1">
                <a:latin typeface="Times New Roman" panose="02020603050405020304" pitchFamily="18" charset="0"/>
                <a:cs typeface="Times New Roman" panose="02020603050405020304" pitchFamily="18" charset="0"/>
              </a:rPr>
              <a:t>Giúp</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sản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xuất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bao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phủ</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thị</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trường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bằng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cách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đưa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sản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phẩm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đến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nơi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có</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cầu</a:t>
            </a:r>
            <a:r>
              <a:rPr lang="en-US" sz="2600" dirty="0" smtClean="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49382" y="2017179"/>
            <a:ext cx="11693236" cy="892552"/>
          </a:xfrm>
          <a:prstGeom prst="rect">
            <a:avLst/>
          </a:prstGeom>
          <a:noFill/>
        </p:spPr>
        <p:txBody>
          <a:bodyPr wrap="square" rtlCol="0">
            <a:spAutoFit/>
          </a:bodyPr>
          <a:lstStyle/>
          <a:p>
            <a:pPr lvl="0" algn="just"/>
            <a:r>
              <a:rPr lang="en-US" sz="2600" dirty="0" err="1" smtClean="0">
                <a:latin typeface="Times New Roman" panose="02020603050405020304" pitchFamily="18" charset="0"/>
                <a:cs typeface="Times New Roman" panose="02020603050405020304" pitchFamily="18" charset="0"/>
              </a:rPr>
              <a:t>Một</a:t>
            </a:r>
            <a:r>
              <a:rPr lang="en-US" sz="2600" dirty="0" smtClean="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quy</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trình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đặt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giao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hàng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thuận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tiện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làm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chiếc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cầu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nối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giữa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người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sản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xuất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ra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sản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phẩm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người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sử</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dụng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sản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phẩm</a:t>
            </a:r>
            <a:r>
              <a:rPr lang="en-US" sz="2600" dirty="0" smtClean="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249382" y="3276478"/>
            <a:ext cx="11693236" cy="1292662"/>
          </a:xfrm>
          <a:prstGeom prst="rect">
            <a:avLst/>
          </a:prstGeom>
          <a:noFill/>
        </p:spPr>
        <p:txBody>
          <a:bodyPr wrap="square" rtlCol="0">
            <a:spAutoFit/>
          </a:bodyPr>
          <a:lstStyle/>
          <a:p>
            <a:pPr lvl="0" algn="just"/>
            <a:r>
              <a:rPr lang="en-US" sz="2600" dirty="0" smtClean="0">
                <a:latin typeface="Times New Roman" panose="02020603050405020304" pitchFamily="18" charset="0"/>
                <a:cs typeface="Times New Roman" panose="02020603050405020304" pitchFamily="18" charset="0"/>
              </a:rPr>
              <a:t>Là </a:t>
            </a:r>
            <a:r>
              <a:rPr lang="en-US" sz="2600" dirty="0" err="1">
                <a:latin typeface="Times New Roman" panose="02020603050405020304" pitchFamily="18" charset="0"/>
                <a:cs typeface="Times New Roman" panose="02020603050405020304" pitchFamily="18" charset="0"/>
              </a:rPr>
              <a:t>công</a:t>
            </a:r>
            <a:r>
              <a:rPr lang="en-US" sz="2600" dirty="0">
                <a:latin typeface="Times New Roman" panose="02020603050405020304" pitchFamily="18" charset="0"/>
                <a:cs typeface="Times New Roman" panose="02020603050405020304" pitchFamily="18" charset="0"/>
              </a:rPr>
              <a:t> cụ </a:t>
            </a:r>
            <a:r>
              <a:rPr lang="en-US" sz="2600" dirty="0" err="1">
                <a:latin typeface="Times New Roman" panose="02020603050405020304" pitchFamily="18" charset="0"/>
                <a:cs typeface="Times New Roman" panose="02020603050405020304" pitchFamily="18" charset="0"/>
              </a:rPr>
              <a:t>giúp</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sản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xuất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nắm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bắt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thị</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trường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để</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hiểu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được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cầu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mục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đích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của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khách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hàng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về</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sản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phẩm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Hơn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nữa</a:t>
            </a:r>
            <a:r>
              <a:rPr lang="en-US" sz="2600" dirty="0">
                <a:latin typeface="Times New Roman" panose="02020603050405020304" pitchFamily="18" charset="0"/>
                <a:cs typeface="Times New Roman" panose="02020603050405020304" pitchFamily="18" charset="0"/>
              </a:rPr>
              <a:t> là </a:t>
            </a:r>
            <a:r>
              <a:rPr lang="en-US" sz="2600" dirty="0" err="1">
                <a:latin typeface="Times New Roman" panose="02020603050405020304" pitchFamily="18" charset="0"/>
                <a:cs typeface="Times New Roman" panose="02020603050405020304" pitchFamily="18" charset="0"/>
              </a:rPr>
              <a:t>tìm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hiểu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cầu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thông</a:t>
            </a:r>
            <a:r>
              <a:rPr lang="en-US" sz="2600" dirty="0">
                <a:latin typeface="Times New Roman" panose="02020603050405020304" pitchFamily="18" charset="0"/>
                <a:cs typeface="Times New Roman" panose="02020603050405020304" pitchFamily="18" charset="0"/>
              </a:rPr>
              <a:t> tin </a:t>
            </a:r>
            <a:r>
              <a:rPr lang="en-US" sz="2600" dirty="0" err="1">
                <a:latin typeface="Times New Roman" panose="02020603050405020304" pitchFamily="18" charset="0"/>
                <a:cs typeface="Times New Roman" panose="02020603050405020304" pitchFamily="18" charset="0"/>
              </a:rPr>
              <a:t>của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đối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thủ</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cạnh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tranh</a:t>
            </a:r>
            <a:r>
              <a:rPr lang="en-US" sz="2600" dirty="0" smtClean="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249382" y="4935887"/>
            <a:ext cx="11693236" cy="892552"/>
          </a:xfrm>
          <a:prstGeom prst="rect">
            <a:avLst/>
          </a:prstGeom>
          <a:noFill/>
        </p:spPr>
        <p:txBody>
          <a:bodyPr wrap="square" rtlCol="0">
            <a:spAutoFit/>
          </a:bodyPr>
          <a:lstStyle/>
          <a:p>
            <a:pPr lvl="0" algn="just"/>
            <a:r>
              <a:rPr lang="en-US" sz="2600" dirty="0" err="1" smtClean="0">
                <a:latin typeface="Times New Roman" panose="02020603050405020304" pitchFamily="18" charset="0"/>
                <a:cs typeface="Times New Roman" panose="02020603050405020304" pitchFamily="18" charset="0"/>
              </a:rPr>
              <a:t>Giúp</a:t>
            </a:r>
            <a:r>
              <a:rPr lang="en-US" sz="2600" dirty="0" smtClean="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sản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xuất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làm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tốt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hơn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khâu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chăm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sóc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khách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hàng</a:t>
            </a:r>
            <a:r>
              <a:rPr lang="en-US" sz="2600" dirty="0">
                <a:latin typeface="Times New Roman" panose="02020603050405020304" pitchFamily="18" charset="0"/>
                <a:cs typeface="Times New Roman" panose="02020603050405020304" pitchFamily="18" charset="0"/>
              </a:rPr>
              <a:t> ở </a:t>
            </a:r>
            <a:r>
              <a:rPr lang="en-US" sz="2600" dirty="0" err="1">
                <a:latin typeface="Times New Roman" panose="02020603050405020304" pitchFamily="18" charset="0"/>
                <a:cs typeface="Times New Roman" panose="02020603050405020304" pitchFamily="18" charset="0"/>
              </a:rPr>
              <a:t>các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dịch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vụ</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bảo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hành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bảo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trì</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hướng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dẫn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sử</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dụng</a:t>
            </a:r>
            <a:r>
              <a:rPr lang="en-US" sz="2600" dirty="0">
                <a:latin typeface="Times New Roman" panose="02020603050405020304" pitchFamily="18" charset="0"/>
                <a:cs typeface="Times New Roman" panose="02020603050405020304" pitchFamily="18" charset="0"/>
              </a:rPr>
              <a:t>, </a:t>
            </a:r>
            <a:r>
              <a:rPr lang="en-US" sz="2600" dirty="0" smtClean="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415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7881"/>
          </a:xfrm>
        </p:spPr>
        <p:txBody>
          <a:bodyPr>
            <a:norm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1.3 </a:t>
            </a:r>
            <a:r>
              <a:rPr lang="en-US" sz="4000" b="1" dirty="0" err="1" smtClean="0">
                <a:solidFill>
                  <a:srgbClr val="7030A0"/>
                </a:solidFill>
                <a:latin typeface="Times New Roman" panose="02020603050405020304" pitchFamily="18" charset="0"/>
                <a:cs typeface="Times New Roman" panose="02020603050405020304" pitchFamily="18" charset="0"/>
              </a:rPr>
              <a:t>Chức</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năng</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của</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kênh</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phân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phối</a:t>
            </a:r>
            <a:r>
              <a:rPr lang="en-US" sz="4000" b="1" dirty="0" smtClean="0">
                <a:solidFill>
                  <a:srgbClr val="7030A0"/>
                </a:solidFill>
                <a:latin typeface="Times New Roman" panose="02020603050405020304" pitchFamily="18" charset="0"/>
                <a:cs typeface="Times New Roman" panose="02020603050405020304" pitchFamily="18" charset="0"/>
              </a:rPr>
              <a:t>.</a:t>
            </a:r>
            <a:endParaRPr lang="en-US" sz="4000" b="1" dirty="0">
              <a:solidFill>
                <a:srgbClr val="7030A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249382" y="757881"/>
            <a:ext cx="11693236" cy="3693319"/>
          </a:xfrm>
          <a:prstGeom prst="rect">
            <a:avLst/>
          </a:prstGeom>
          <a:noFill/>
        </p:spPr>
        <p:txBody>
          <a:bodyPr wrap="square" rtlCol="0">
            <a:spAutoFit/>
          </a:bodyPr>
          <a:lstStyle/>
          <a:p>
            <a:pPr lvl="2" algn="just"/>
            <a:r>
              <a:rPr lang="en-US" sz="2600" b="1" i="1" dirty="0" err="1" smtClean="0">
                <a:latin typeface="Times New Roman" panose="02020603050405020304" pitchFamily="18" charset="0"/>
                <a:cs typeface="Times New Roman" panose="02020603050405020304" pitchFamily="18" charset="0"/>
              </a:rPr>
              <a:t>Đối</a:t>
            </a:r>
            <a:r>
              <a:rPr lang="en-US" sz="2600" b="1" i="1" dirty="0" smtClean="0">
                <a:latin typeface="Times New Roman" panose="02020603050405020304" pitchFamily="18" charset="0"/>
                <a:cs typeface="Times New Roman" panose="02020603050405020304" pitchFamily="18" charset="0"/>
              </a:rPr>
              <a:t> </a:t>
            </a:r>
            <a:r>
              <a:rPr lang="en-US" sz="2600" b="1" i="1" dirty="0" err="1">
                <a:latin typeface="Times New Roman" panose="02020603050405020304" pitchFamily="18" charset="0"/>
                <a:cs typeface="Times New Roman" panose="02020603050405020304" pitchFamily="18" charset="0"/>
              </a:rPr>
              <a:t>với</a:t>
            </a:r>
            <a:r>
              <a:rPr lang="en-US" sz="2600" b="1" i="1" dirty="0">
                <a:latin typeface="Times New Roman" panose="02020603050405020304" pitchFamily="18" charset="0"/>
                <a:cs typeface="Times New Roman" panose="02020603050405020304" pitchFamily="18" charset="0"/>
              </a:rPr>
              <a:t> </a:t>
            </a:r>
            <a:r>
              <a:rPr lang="en-US" sz="2600" b="1" i="1" dirty="0" err="1">
                <a:latin typeface="Times New Roman" panose="02020603050405020304" pitchFamily="18" charset="0"/>
                <a:cs typeface="Times New Roman" panose="02020603050405020304" pitchFamily="18" charset="0"/>
              </a:rPr>
              <a:t>khách</a:t>
            </a:r>
            <a:r>
              <a:rPr lang="en-US" sz="2600" b="1" i="1" dirty="0">
                <a:latin typeface="Times New Roman" panose="02020603050405020304" pitchFamily="18" charset="0"/>
                <a:cs typeface="Times New Roman" panose="02020603050405020304" pitchFamily="18" charset="0"/>
              </a:rPr>
              <a:t> </a:t>
            </a:r>
            <a:r>
              <a:rPr lang="en-US" sz="2600" b="1" i="1" dirty="0" err="1">
                <a:latin typeface="Times New Roman" panose="02020603050405020304" pitchFamily="18" charset="0"/>
                <a:cs typeface="Times New Roman" panose="02020603050405020304" pitchFamily="18" charset="0"/>
              </a:rPr>
              <a:t>hàng</a:t>
            </a:r>
            <a:r>
              <a:rPr lang="en-US" sz="2600" b="1" i="1" dirty="0">
                <a:latin typeface="Times New Roman" panose="02020603050405020304" pitchFamily="18" charset="0"/>
                <a:cs typeface="Times New Roman" panose="02020603050405020304" pitchFamily="18" charset="0"/>
              </a:rPr>
              <a:t>.</a:t>
            </a:r>
          </a:p>
          <a:p>
            <a:pPr lvl="0" algn="just"/>
            <a:endParaRPr lang="en-US" sz="2600" dirty="0" smtClean="0">
              <a:latin typeface="Times New Roman" panose="02020603050405020304" pitchFamily="18" charset="0"/>
              <a:cs typeface="Times New Roman" panose="02020603050405020304" pitchFamily="18" charset="0"/>
            </a:endParaRPr>
          </a:p>
          <a:p>
            <a:pPr lvl="0" algn="just"/>
            <a:r>
              <a:rPr lang="en-US" sz="2600" dirty="0" err="1" smtClean="0">
                <a:latin typeface="Times New Roman" panose="02020603050405020304" pitchFamily="18" charset="0"/>
                <a:cs typeface="Times New Roman" panose="02020603050405020304" pitchFamily="18" charset="0"/>
              </a:rPr>
              <a:t>Kênh</a:t>
            </a:r>
            <a:r>
              <a:rPr lang="en-US" sz="2600" dirty="0" smtClean="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phân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phối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có</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chức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năng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đảm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bảo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luôn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có</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sẵn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sản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phẩm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khách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hàng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cần</a:t>
            </a:r>
            <a:r>
              <a:rPr lang="en-US" sz="2600" dirty="0" smtClean="0">
                <a:latin typeface="Times New Roman" panose="02020603050405020304" pitchFamily="18" charset="0"/>
                <a:cs typeface="Times New Roman" panose="02020603050405020304" pitchFamily="18" charset="0"/>
              </a:rPr>
              <a:t>.</a:t>
            </a:r>
          </a:p>
          <a:p>
            <a:pPr lvl="0" algn="just"/>
            <a:endParaRPr lang="en-US" sz="2600" dirty="0" smtClean="0">
              <a:latin typeface="Times New Roman" panose="02020603050405020304" pitchFamily="18" charset="0"/>
              <a:cs typeface="Times New Roman" panose="02020603050405020304" pitchFamily="18" charset="0"/>
            </a:endParaRPr>
          </a:p>
          <a:p>
            <a:pPr lvl="0" algn="just"/>
            <a:endParaRPr lang="en-US" sz="2600" dirty="0">
              <a:latin typeface="Times New Roman" panose="02020603050405020304" pitchFamily="18" charset="0"/>
              <a:cs typeface="Times New Roman" panose="02020603050405020304" pitchFamily="18" charset="0"/>
            </a:endParaRPr>
          </a:p>
          <a:p>
            <a:pPr lvl="0" algn="just"/>
            <a:endParaRPr lang="en-US" sz="2600" dirty="0">
              <a:latin typeface="Times New Roman" panose="02020603050405020304" pitchFamily="18" charset="0"/>
              <a:cs typeface="Times New Roman" panose="02020603050405020304" pitchFamily="18" charset="0"/>
            </a:endParaRPr>
          </a:p>
          <a:p>
            <a:pPr lvl="0" algn="just"/>
            <a:r>
              <a:rPr lang="en-US" sz="2600" dirty="0">
                <a:latin typeface="Times New Roman" panose="02020603050405020304" pitchFamily="18" charset="0"/>
                <a:cs typeface="Times New Roman" panose="02020603050405020304" pitchFamily="18" charset="0"/>
              </a:rPr>
              <a:t>Là </a:t>
            </a:r>
            <a:r>
              <a:rPr lang="en-US" sz="2600" dirty="0" err="1">
                <a:latin typeface="Times New Roman" panose="02020603050405020304" pitchFamily="18" charset="0"/>
                <a:cs typeface="Times New Roman" panose="02020603050405020304" pitchFamily="18" charset="0"/>
              </a:rPr>
              <a:t>nơi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trưng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bày</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sản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phẩm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thuận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tiện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khách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hàng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chọn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lựa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Với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nhiều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điểm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phân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phối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còn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thay</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mặt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sản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xuất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cung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cấp</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dịch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vụ</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đến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khách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hàng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như</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tư</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vấn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hỗ</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trợ</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kỹ</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thuật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hướng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dẫn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về</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sản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phẩm</a:t>
            </a:r>
            <a:r>
              <a:rPr lang="en-US" sz="2600" dirty="0">
                <a:latin typeface="Times New Roman" panose="02020603050405020304" pitchFamily="18" charset="0"/>
                <a:cs typeface="Times New Roman" panose="02020603050405020304" pitchFamily="18" charset="0"/>
              </a:rPr>
              <a:t>, .</a:t>
            </a:r>
            <a:r>
              <a:rPr lang="vi-VN" sz="2600" dirty="0">
                <a:latin typeface="Times New Roman" panose="02020603050405020304" pitchFamily="18" charset="0"/>
                <a:cs typeface="Times New Roman" panose="02020603050405020304" pitchFamily="18" charset="0"/>
              </a:rPr>
              <a:t>.</a:t>
            </a:r>
            <a:r>
              <a:rPr lang="en-US" sz="2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5552576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7881"/>
          </a:xfrm>
        </p:spPr>
        <p:txBody>
          <a:bodyPr>
            <a:norm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1.4 </a:t>
            </a:r>
            <a:r>
              <a:rPr lang="en-US" sz="4000" b="1" dirty="0" err="1" smtClean="0">
                <a:solidFill>
                  <a:srgbClr val="7030A0"/>
                </a:solidFill>
                <a:latin typeface="Times New Roman" panose="02020603050405020304" pitchFamily="18" charset="0"/>
                <a:cs typeface="Times New Roman" panose="02020603050405020304" pitchFamily="18" charset="0"/>
              </a:rPr>
              <a:t>Quản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trị</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kênh</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phân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phối</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hiệu</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quả</a:t>
            </a:r>
            <a:r>
              <a:rPr lang="en-US" sz="4000" b="1" dirty="0" smtClean="0">
                <a:solidFill>
                  <a:srgbClr val="7030A0"/>
                </a:solidFill>
                <a:latin typeface="Times New Roman" panose="02020603050405020304" pitchFamily="18" charset="0"/>
                <a:cs typeface="Times New Roman" panose="02020603050405020304" pitchFamily="18" charset="0"/>
              </a:rPr>
              <a:t>.</a:t>
            </a:r>
            <a:endParaRPr lang="en-US" sz="4000" b="1" dirty="0">
              <a:solidFill>
                <a:srgbClr val="7030A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249382" y="757881"/>
            <a:ext cx="11693236" cy="3970318"/>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bước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doanh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nghiệp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xây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dựng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kênh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quả</a:t>
            </a:r>
            <a:r>
              <a:rPr lang="en-US" sz="2800" dirty="0" smtClean="0">
                <a:latin typeface="Times New Roman" panose="02020603050405020304" pitchFamily="18" charset="0"/>
                <a:cs typeface="Times New Roman" panose="02020603050405020304" pitchFamily="18" charset="0"/>
              </a:rPr>
              <a:t>:</a:t>
            </a:r>
          </a:p>
          <a:p>
            <a:endParaRPr lang="en-US" sz="2800" dirty="0">
              <a:latin typeface="Times New Roman" panose="02020603050405020304" pitchFamily="18" charset="0"/>
              <a:cs typeface="Times New Roman" panose="02020603050405020304" pitchFamily="18" charset="0"/>
            </a:endParaRPr>
          </a:p>
          <a:p>
            <a:pPr marL="457200" lvl="0" indent="-45720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Lựa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chọn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kênh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phân</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phối</a:t>
            </a:r>
            <a:endParaRPr lang="en-US" sz="2800" dirty="0" smtClean="0">
              <a:latin typeface="Times New Roman" panose="02020603050405020304" pitchFamily="18" charset="0"/>
              <a:cs typeface="Times New Roman" panose="02020603050405020304" pitchFamily="18" charset="0"/>
            </a:endParaRPr>
          </a:p>
          <a:p>
            <a:pPr marL="457200" lvl="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lvl="0" indent="-45720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Lựa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chọn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thức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triển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khai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kênh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phân</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phối</a:t>
            </a:r>
            <a:endParaRPr lang="en-US" sz="2800" dirty="0" smtClean="0">
              <a:latin typeface="Times New Roman" panose="02020603050405020304" pitchFamily="18" charset="0"/>
              <a:cs typeface="Times New Roman" panose="02020603050405020304" pitchFamily="18" charset="0"/>
            </a:endParaRPr>
          </a:p>
          <a:p>
            <a:pPr marL="457200" lvl="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lvl="0" indent="-45720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Triển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khai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kênh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phân</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phối</a:t>
            </a:r>
            <a:endParaRPr lang="en-US" sz="2800" dirty="0" smtClean="0">
              <a:latin typeface="Times New Roman" panose="02020603050405020304" pitchFamily="18" charset="0"/>
              <a:cs typeface="Times New Roman" panose="02020603050405020304" pitchFamily="18" charset="0"/>
            </a:endParaRPr>
          </a:p>
          <a:p>
            <a:pPr marL="457200" lvl="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Đánh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động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kênh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phối</a:t>
            </a:r>
            <a:r>
              <a:rPr lang="en-US" sz="2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014117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7881"/>
          </a:xfrm>
        </p:spPr>
        <p:txBody>
          <a:bodyPr>
            <a:norm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2.1 </a:t>
            </a:r>
            <a:r>
              <a:rPr lang="en-US" sz="4000" b="1" dirty="0" err="1" smtClean="0">
                <a:solidFill>
                  <a:srgbClr val="7030A0"/>
                </a:solidFill>
                <a:latin typeface="Times New Roman" panose="02020603050405020304" pitchFamily="18" charset="0"/>
                <a:cs typeface="Times New Roman" panose="02020603050405020304" pitchFamily="18" charset="0"/>
              </a:rPr>
              <a:t>Phần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mềm</a:t>
            </a:r>
            <a:r>
              <a:rPr lang="en-US" sz="4000" b="1" dirty="0" smtClean="0">
                <a:solidFill>
                  <a:srgbClr val="7030A0"/>
                </a:solidFill>
                <a:latin typeface="Times New Roman" panose="02020603050405020304" pitchFamily="18" charset="0"/>
                <a:cs typeface="Times New Roman" panose="02020603050405020304" pitchFamily="18" charset="0"/>
              </a:rPr>
              <a:t> DMS.</a:t>
            </a:r>
            <a:endParaRPr lang="en-US" sz="4000" b="1" dirty="0">
              <a:solidFill>
                <a:srgbClr val="7030A0"/>
              </a:solidFill>
              <a:latin typeface="Times New Roman" panose="02020603050405020304" pitchFamily="18" charset="0"/>
              <a:cs typeface="Times New Roman" panose="02020603050405020304" pitchFamily="18" charset="0"/>
            </a:endParaRPr>
          </a:p>
        </p:txBody>
      </p:sp>
      <p:pic>
        <p:nvPicPr>
          <p:cNvPr id="1026" name="Picture 2" descr="Phần Mềm DMS HQSOFT Giải Pháp Quản Lý Phân Phối Và Bán Hà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1347"/>
            <a:ext cx="5000625" cy="32670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ướng dẫn cài đặt phần mềm MobiWork DMS"/>
          <p:cNvPicPr>
            <a:picLocks noChangeAspect="1" noChangeArrowheads="1"/>
          </p:cNvPicPr>
          <p:nvPr/>
        </p:nvPicPr>
        <p:blipFill rotWithShape="1">
          <a:blip r:embed="rId4">
            <a:extLst>
              <a:ext uri="{28A0092B-C50C-407E-A947-70E740481C1C}">
                <a14:useLocalDpi xmlns:a14="http://schemas.microsoft.com/office/drawing/2010/main" val="0"/>
              </a:ext>
            </a:extLst>
          </a:blip>
          <a:srcRect b="34783"/>
          <a:stretch/>
        </p:blipFill>
        <p:spPr bwMode="auto">
          <a:xfrm>
            <a:off x="5270211" y="258"/>
            <a:ext cx="7181850" cy="35408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ảng Giá Dịch Vụ Phần Mềm DMS ONE Viette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8476" y="3713966"/>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5494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7881"/>
          </a:xfrm>
        </p:spPr>
        <p:txBody>
          <a:bodyPr>
            <a:norm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2.2 </a:t>
            </a:r>
            <a:r>
              <a:rPr lang="en-US" sz="4000" b="1" dirty="0" err="1" smtClean="0">
                <a:solidFill>
                  <a:srgbClr val="7030A0"/>
                </a:solidFill>
                <a:latin typeface="Times New Roman" panose="02020603050405020304" pitchFamily="18" charset="0"/>
                <a:cs typeface="Times New Roman" panose="02020603050405020304" pitchFamily="18" charset="0"/>
              </a:rPr>
              <a:t>Các</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thành</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phần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của</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phần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mềm</a:t>
            </a:r>
            <a:r>
              <a:rPr lang="en-US" sz="4000" b="1" dirty="0" smtClean="0">
                <a:solidFill>
                  <a:srgbClr val="7030A0"/>
                </a:solidFill>
                <a:latin typeface="Times New Roman" panose="02020603050405020304" pitchFamily="18" charset="0"/>
                <a:cs typeface="Times New Roman" panose="02020603050405020304" pitchFamily="18" charset="0"/>
              </a:rPr>
              <a:t> DMS: Backend.</a:t>
            </a:r>
            <a:endParaRPr lang="en-US" sz="4000" b="1" dirty="0">
              <a:solidFill>
                <a:srgbClr val="7030A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249382" y="757881"/>
            <a:ext cx="11693236" cy="5693866"/>
          </a:xfrm>
          <a:prstGeom prst="rect">
            <a:avLst/>
          </a:prstGeom>
          <a:noFill/>
        </p:spPr>
        <p:txBody>
          <a:bodyPr wrap="square" rtlCol="0">
            <a:spAutoFit/>
          </a:bodyPr>
          <a:lstStyle/>
          <a:p>
            <a:pPr lvl="2" algn="just"/>
            <a:r>
              <a:rPr lang="en-US" sz="2600" b="1" dirty="0" err="1" smtClean="0">
                <a:latin typeface="Times New Roman" panose="02020603050405020304" pitchFamily="18" charset="0"/>
                <a:cs typeface="Times New Roman" panose="02020603050405020304" pitchFamily="18" charset="0"/>
              </a:rPr>
              <a:t>Tại</a:t>
            </a:r>
            <a:r>
              <a:rPr lang="en-US" sz="2600" b="1" dirty="0" smtClean="0">
                <a:latin typeface="Times New Roman" panose="02020603050405020304" pitchFamily="18" charset="0"/>
                <a:cs typeface="Times New Roman" panose="02020603050405020304" pitchFamily="18" charset="0"/>
              </a:rPr>
              <a:t> </a:t>
            </a:r>
            <a:r>
              <a:rPr lang="en-US" sz="2600" b="1" dirty="0" err="1" smtClean="0">
                <a:latin typeface="Times New Roman" panose="02020603050405020304" pitchFamily="18" charset="0"/>
                <a:cs typeface="Times New Roman" panose="02020603050405020304" pitchFamily="18" charset="0"/>
              </a:rPr>
              <a:t>trụ</a:t>
            </a:r>
            <a:r>
              <a:rPr lang="en-US" sz="2600" b="1" dirty="0" smtClean="0">
                <a:latin typeface="Times New Roman" panose="02020603050405020304" pitchFamily="18" charset="0"/>
                <a:cs typeface="Times New Roman" panose="02020603050405020304" pitchFamily="18" charset="0"/>
              </a:rPr>
              <a:t> </a:t>
            </a:r>
            <a:r>
              <a:rPr lang="en-US" sz="2600" b="1" dirty="0" err="1" smtClean="0">
                <a:latin typeface="Times New Roman" panose="02020603050405020304" pitchFamily="18" charset="0"/>
                <a:cs typeface="Times New Roman" panose="02020603050405020304" pitchFamily="18" charset="0"/>
              </a:rPr>
              <a:t>sở</a:t>
            </a:r>
            <a:r>
              <a:rPr lang="en-US" sz="2600" b="1" dirty="0" smtClean="0">
                <a:latin typeface="Times New Roman" panose="02020603050405020304" pitchFamily="18" charset="0"/>
                <a:cs typeface="Times New Roman" panose="02020603050405020304" pitchFamily="18" charset="0"/>
              </a:rPr>
              <a:t>:</a:t>
            </a:r>
          </a:p>
          <a:p>
            <a:pPr marL="457200" lvl="2" indent="-457200" algn="just">
              <a:buFont typeface="Arial" panose="020B0604020202020204" pitchFamily="34" charset="0"/>
              <a:buChar char="•"/>
            </a:pPr>
            <a:r>
              <a:rPr lang="en-US" sz="2600" dirty="0" err="1" smtClean="0">
                <a:latin typeface="Times New Roman" panose="02020603050405020304" pitchFamily="18" charset="0"/>
                <a:cs typeface="Times New Roman" panose="02020603050405020304" pitchFamily="18" charset="0"/>
              </a:rPr>
              <a:t>Quản</a:t>
            </a:r>
            <a:r>
              <a:rPr lang="en-US" sz="2600" dirty="0" smtClean="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lý</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toàn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bộ</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hệ</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thống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bán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hàng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toàn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quốc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vùng</a:t>
            </a:r>
            <a:r>
              <a:rPr lang="en-US" sz="2600" dirty="0">
                <a:latin typeface="Times New Roman" panose="02020603050405020304" pitchFamily="18" charset="0"/>
                <a:cs typeface="Times New Roman" panose="02020603050405020304" pitchFamily="18" charset="0"/>
              </a:rPr>
              <a:t>/</a:t>
            </a:r>
            <a:r>
              <a:rPr lang="en-US" sz="2600" dirty="0" err="1">
                <a:latin typeface="Times New Roman" panose="02020603050405020304" pitchFamily="18" charset="0"/>
                <a:cs typeface="Times New Roman" panose="02020603050405020304" pitchFamily="18" charset="0"/>
              </a:rPr>
              <a:t>miền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vực</a:t>
            </a:r>
            <a:r>
              <a:rPr lang="en-US" sz="2600" dirty="0">
                <a:latin typeface="Times New Roman" panose="02020603050405020304" pitchFamily="18" charset="0"/>
                <a:cs typeface="Times New Roman" panose="02020603050405020304" pitchFamily="18" charset="0"/>
              </a:rPr>
              <a:t>.</a:t>
            </a:r>
          </a:p>
          <a:p>
            <a:pPr marL="457200" lvl="2" indent="-457200" algn="just">
              <a:buFont typeface="Arial" panose="020B0604020202020204" pitchFamily="34" charset="0"/>
              <a:buChar char="•"/>
            </a:pPr>
            <a:r>
              <a:rPr lang="en-US" sz="2600" dirty="0" err="1" smtClean="0">
                <a:latin typeface="Times New Roman" panose="02020603050405020304" pitchFamily="18" charset="0"/>
                <a:cs typeface="Times New Roman" panose="02020603050405020304" pitchFamily="18" charset="0"/>
              </a:rPr>
              <a:t>Quản</a:t>
            </a:r>
            <a:r>
              <a:rPr lang="en-US" sz="2600" dirty="0" smtClean="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lý</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hoạt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động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bán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hàng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hằng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ngày</a:t>
            </a:r>
            <a:r>
              <a:rPr lang="en-US" sz="2600" dirty="0">
                <a:latin typeface="Times New Roman" panose="02020603050405020304" pitchFamily="18" charset="0"/>
                <a:cs typeface="Times New Roman" panose="02020603050405020304" pitchFamily="18" charset="0"/>
              </a:rPr>
              <a:t>.</a:t>
            </a:r>
          </a:p>
          <a:p>
            <a:pPr marL="457200" lvl="2" indent="-457200" algn="just">
              <a:buFont typeface="Arial" panose="020B0604020202020204" pitchFamily="34" charset="0"/>
              <a:buChar char="•"/>
            </a:pPr>
            <a:r>
              <a:rPr lang="en-US" sz="2600" dirty="0" err="1" smtClean="0">
                <a:latin typeface="Times New Roman" panose="02020603050405020304" pitchFamily="18" charset="0"/>
                <a:cs typeface="Times New Roman" panose="02020603050405020304" pitchFamily="18" charset="0"/>
              </a:rPr>
              <a:t>Thiết</a:t>
            </a:r>
            <a:r>
              <a:rPr lang="en-US" sz="2600" dirty="0" smtClean="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lập</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quản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lý</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hiệu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quả</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chương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trình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hỗ</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trợ</a:t>
            </a:r>
            <a:r>
              <a:rPr lang="en-US" sz="2600" dirty="0">
                <a:latin typeface="Times New Roman" panose="02020603050405020304" pitchFamily="18" charset="0"/>
                <a:cs typeface="Times New Roman" panose="02020603050405020304" pitchFamily="18" charset="0"/>
              </a:rPr>
              <a:t> thương </a:t>
            </a:r>
            <a:r>
              <a:rPr lang="en-US" sz="2600" dirty="0" err="1">
                <a:latin typeface="Times New Roman" panose="02020603050405020304" pitchFamily="18" charset="0"/>
                <a:cs typeface="Times New Roman" panose="02020603050405020304" pitchFamily="18" charset="0"/>
              </a:rPr>
              <a:t>mại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phân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phối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khuyến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mãi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chiết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khấu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thưởng</a:t>
            </a:r>
            <a:r>
              <a:rPr lang="en-US" sz="2600" dirty="0">
                <a:latin typeface="Times New Roman" panose="02020603050405020304" pitchFamily="18" charset="0"/>
                <a:cs typeface="Times New Roman" panose="02020603050405020304" pitchFamily="18" charset="0"/>
              </a:rPr>
              <a:t>.</a:t>
            </a:r>
          </a:p>
          <a:p>
            <a:pPr marL="457200" lvl="2" indent="-457200" algn="just">
              <a:buFont typeface="Arial" panose="020B0604020202020204" pitchFamily="34" charset="0"/>
              <a:buChar char="•"/>
            </a:pPr>
            <a:r>
              <a:rPr lang="en-US" sz="2600" dirty="0" err="1" smtClean="0">
                <a:latin typeface="Times New Roman" panose="02020603050405020304" pitchFamily="18" charset="0"/>
                <a:cs typeface="Times New Roman" panose="02020603050405020304" pitchFamily="18" charset="0"/>
              </a:rPr>
              <a:t>Quản</a:t>
            </a:r>
            <a:r>
              <a:rPr lang="en-US" sz="2600" dirty="0" smtClean="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lý</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ngân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sách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khuyến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mãi</a:t>
            </a:r>
            <a:r>
              <a:rPr lang="en-US" sz="2600" dirty="0">
                <a:latin typeface="Times New Roman" panose="02020603050405020304" pitchFamily="18" charset="0"/>
                <a:cs typeface="Times New Roman" panose="02020603050405020304" pitchFamily="18" charset="0"/>
              </a:rPr>
              <a:t>.</a:t>
            </a:r>
          </a:p>
          <a:p>
            <a:pPr marL="457200" lvl="2" indent="-457200" algn="just">
              <a:buFont typeface="Arial" panose="020B0604020202020204" pitchFamily="34" charset="0"/>
              <a:buChar char="•"/>
            </a:pPr>
            <a:r>
              <a:rPr lang="en-US" sz="2600" dirty="0" err="1">
                <a:latin typeface="Times New Roman" panose="02020603050405020304" pitchFamily="18" charset="0"/>
                <a:cs typeface="Times New Roman" panose="02020603050405020304" pitchFamily="18" charset="0"/>
              </a:rPr>
              <a:t>Xây</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dựng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tuyến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bàn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hàng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quản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lý</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lộ</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trình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của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đội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ngũ</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bán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hàng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trên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bản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đồ</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số</a:t>
            </a:r>
            <a:r>
              <a:rPr lang="en-US" sz="2600" dirty="0">
                <a:latin typeface="Times New Roman" panose="02020603050405020304" pitchFamily="18" charset="0"/>
                <a:cs typeface="Times New Roman" panose="02020603050405020304" pitchFamily="18" charset="0"/>
              </a:rPr>
              <a:t> GPS.</a:t>
            </a:r>
          </a:p>
          <a:p>
            <a:pPr marL="457200" lvl="2" indent="-457200" algn="just">
              <a:buFont typeface="Arial" panose="020B0604020202020204" pitchFamily="34" charset="0"/>
              <a:buChar char="•"/>
            </a:pPr>
            <a:r>
              <a:rPr lang="en-US" sz="2600" dirty="0" err="1">
                <a:latin typeface="Times New Roman" panose="02020603050405020304" pitchFamily="18" charset="0"/>
                <a:cs typeface="Times New Roman" panose="02020603050405020304" pitchFamily="18" charset="0"/>
              </a:rPr>
              <a:t>Giám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sát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việc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mở</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rộng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điểm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bán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gia</a:t>
            </a:r>
            <a:r>
              <a:rPr lang="en-US" sz="2600" dirty="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tăng</a:t>
            </a:r>
            <a:r>
              <a:rPr lang="en-US" sz="2600" dirty="0" smtClean="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độ</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phủ</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thị</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trường</a:t>
            </a:r>
            <a:r>
              <a:rPr lang="en-US" sz="2600" dirty="0">
                <a:latin typeface="Times New Roman" panose="02020603050405020304" pitchFamily="18" charset="0"/>
                <a:cs typeface="Times New Roman" panose="02020603050405020304" pitchFamily="18" charset="0"/>
              </a:rPr>
              <a:t>.</a:t>
            </a:r>
          </a:p>
          <a:p>
            <a:pPr marL="457200" lvl="2" indent="-457200" algn="just">
              <a:buFont typeface="Arial" panose="020B0604020202020204" pitchFamily="34" charset="0"/>
              <a:buChar char="•"/>
            </a:pPr>
            <a:r>
              <a:rPr lang="en-US" sz="2600" dirty="0" err="1">
                <a:latin typeface="Times New Roman" panose="02020603050405020304" pitchFamily="18" charset="0"/>
                <a:cs typeface="Times New Roman" panose="02020603050405020304" pitchFamily="18" charset="0"/>
              </a:rPr>
              <a:t>Quản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lý</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chỉ</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tiêu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kinh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doanh</a:t>
            </a:r>
            <a:r>
              <a:rPr lang="en-US" sz="2600" dirty="0">
                <a:latin typeface="Times New Roman" panose="02020603050405020304" pitchFamily="18" charset="0"/>
                <a:cs typeface="Times New Roman" panose="02020603050405020304" pitchFamily="18" charset="0"/>
              </a:rPr>
              <a:t> KPI </a:t>
            </a:r>
            <a:r>
              <a:rPr lang="en-US" sz="2600" dirty="0" err="1">
                <a:latin typeface="Times New Roman" panose="02020603050405020304" pitchFamily="18" charset="0"/>
                <a:cs typeface="Times New Roman" panose="02020603050405020304" pitchFamily="18" charset="0"/>
              </a:rPr>
              <a:t>cho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từng</a:t>
            </a:r>
            <a:r>
              <a:rPr lang="en-US" sz="2600" dirty="0">
                <a:latin typeface="Times New Roman" panose="02020603050405020304" pitchFamily="18" charset="0"/>
                <a:cs typeface="Times New Roman" panose="02020603050405020304" pitchFamily="18" charset="0"/>
              </a:rPr>
              <a:t> sales.</a:t>
            </a:r>
          </a:p>
          <a:p>
            <a:pPr marL="457200" lvl="2" indent="-457200" algn="just">
              <a:buFont typeface="Arial" panose="020B0604020202020204" pitchFamily="34" charset="0"/>
              <a:buChar char="•"/>
            </a:pPr>
            <a:r>
              <a:rPr lang="en-US" sz="2600" dirty="0" err="1">
                <a:latin typeface="Times New Roman" panose="02020603050405020304" pitchFamily="18" charset="0"/>
                <a:cs typeface="Times New Roman" panose="02020603050405020304" pitchFamily="18" charset="0"/>
              </a:rPr>
              <a:t>Quản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lý</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giá</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bán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thống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nhất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xuống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hệ</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thông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phân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cấp</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phân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phối</a:t>
            </a:r>
            <a:r>
              <a:rPr lang="en-US" sz="2600" dirty="0">
                <a:latin typeface="Times New Roman" panose="02020603050405020304" pitchFamily="18" charset="0"/>
                <a:cs typeface="Times New Roman" panose="02020603050405020304" pitchFamily="18" charset="0"/>
              </a:rPr>
              <a:t>/</a:t>
            </a:r>
            <a:r>
              <a:rPr lang="en-US" sz="2600" dirty="0" err="1">
                <a:latin typeface="Times New Roman" panose="02020603050405020304" pitchFamily="18" charset="0"/>
                <a:cs typeface="Times New Roman" panose="02020603050405020304" pitchFamily="18" charset="0"/>
              </a:rPr>
              <a:t>đại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lý</a:t>
            </a:r>
            <a:r>
              <a:rPr lang="en-US" sz="2600" dirty="0">
                <a:latin typeface="Times New Roman" panose="02020603050405020304" pitchFamily="18" charset="0"/>
                <a:cs typeface="Times New Roman" panose="02020603050405020304" pitchFamily="18" charset="0"/>
              </a:rPr>
              <a:t>.</a:t>
            </a:r>
          </a:p>
          <a:p>
            <a:pPr marL="457200" lvl="2" indent="-457200" algn="just">
              <a:buFont typeface="Arial" panose="020B0604020202020204" pitchFamily="34" charset="0"/>
              <a:buChar char="•"/>
            </a:pPr>
            <a:r>
              <a:rPr lang="en-US" sz="2600" dirty="0" err="1">
                <a:latin typeface="Times New Roman" panose="02020603050405020304" pitchFamily="18" charset="0"/>
                <a:cs typeface="Times New Roman" panose="02020603050405020304" pitchFamily="18" charset="0"/>
              </a:rPr>
              <a:t>Cập</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nhật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tồn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phân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phối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hàng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tồn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tại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điểm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bán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thông</a:t>
            </a:r>
            <a:r>
              <a:rPr lang="en-US" sz="2600" dirty="0">
                <a:latin typeface="Times New Roman" panose="02020603050405020304" pitchFamily="18" charset="0"/>
                <a:cs typeface="Times New Roman" panose="02020603050405020304" pitchFamily="18" charset="0"/>
              </a:rPr>
              <a:t> tin </a:t>
            </a:r>
            <a:r>
              <a:rPr lang="en-US" sz="2600" dirty="0" err="1">
                <a:latin typeface="Times New Roman" panose="02020603050405020304" pitchFamily="18" charset="0"/>
                <a:cs typeface="Times New Roman" panose="02020603050405020304" pitchFamily="18" charset="0"/>
              </a:rPr>
              <a:t>tồn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đối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thủ</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cạnh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tranh</a:t>
            </a:r>
            <a:r>
              <a:rPr lang="en-US" sz="2600" dirty="0">
                <a:latin typeface="Times New Roman" panose="02020603050405020304" pitchFamily="18" charset="0"/>
                <a:cs typeface="Times New Roman" panose="02020603050405020304" pitchFamily="18" charset="0"/>
              </a:rPr>
              <a:t>.</a:t>
            </a:r>
          </a:p>
          <a:p>
            <a:pPr marL="457200" lvl="2" indent="-457200" algn="just">
              <a:buFont typeface="Arial" panose="020B0604020202020204" pitchFamily="34" charset="0"/>
              <a:buChar char="•"/>
            </a:pPr>
            <a:r>
              <a:rPr lang="en-US" sz="2600" dirty="0" err="1" smtClean="0">
                <a:latin typeface="Times New Roman" panose="02020603050405020304" pitchFamily="18" charset="0"/>
                <a:cs typeface="Times New Roman" panose="02020603050405020304" pitchFamily="18" charset="0"/>
              </a:rPr>
              <a:t>Dự</a:t>
            </a:r>
            <a:r>
              <a:rPr lang="en-US" sz="2600" dirty="0" smtClean="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báo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đặt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hàng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từ</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phân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phối</a:t>
            </a:r>
            <a:r>
              <a:rPr lang="en-US" sz="2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952773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7881"/>
          </a:xfrm>
        </p:spPr>
        <p:txBody>
          <a:bodyPr>
            <a:norm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2.2 </a:t>
            </a:r>
            <a:r>
              <a:rPr lang="en-US" sz="4000" b="1" dirty="0" err="1" smtClean="0">
                <a:solidFill>
                  <a:srgbClr val="7030A0"/>
                </a:solidFill>
                <a:latin typeface="Times New Roman" panose="02020603050405020304" pitchFamily="18" charset="0"/>
                <a:cs typeface="Times New Roman" panose="02020603050405020304" pitchFamily="18" charset="0"/>
              </a:rPr>
              <a:t>Các</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thành</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phần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của</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phần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mềm</a:t>
            </a:r>
            <a:r>
              <a:rPr lang="en-US" sz="4000" b="1" dirty="0" smtClean="0">
                <a:solidFill>
                  <a:srgbClr val="7030A0"/>
                </a:solidFill>
                <a:latin typeface="Times New Roman" panose="02020603050405020304" pitchFamily="18" charset="0"/>
                <a:cs typeface="Times New Roman" panose="02020603050405020304" pitchFamily="18" charset="0"/>
              </a:rPr>
              <a:t> DMS: Backend.</a:t>
            </a:r>
            <a:endParaRPr lang="en-US" sz="4000" b="1" dirty="0">
              <a:solidFill>
                <a:srgbClr val="7030A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249382" y="614446"/>
            <a:ext cx="11693236" cy="3693319"/>
          </a:xfrm>
          <a:prstGeom prst="rect">
            <a:avLst/>
          </a:prstGeom>
          <a:noFill/>
        </p:spPr>
        <p:txBody>
          <a:bodyPr wrap="square" rtlCol="0">
            <a:spAutoFit/>
          </a:bodyPr>
          <a:lstStyle/>
          <a:p>
            <a:r>
              <a:rPr lang="en-US" sz="2600" b="1" dirty="0" err="1">
                <a:latin typeface="Times New Roman" panose="02020603050405020304" pitchFamily="18" charset="0"/>
                <a:cs typeface="Times New Roman" panose="02020603050405020304" pitchFamily="18" charset="0"/>
              </a:rPr>
              <a:t>Phần</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mềm</a:t>
            </a:r>
            <a:r>
              <a:rPr lang="en-US" sz="2600" b="1" dirty="0">
                <a:latin typeface="Times New Roman" panose="02020603050405020304" pitchFamily="18" charset="0"/>
                <a:cs typeface="Times New Roman" panose="02020603050405020304" pitchFamily="18" charset="0"/>
              </a:rPr>
              <a:t> DMS </a:t>
            </a:r>
            <a:r>
              <a:rPr lang="en-US" sz="2600" b="1" dirty="0" err="1">
                <a:latin typeface="Times New Roman" panose="02020603050405020304" pitchFamily="18" charset="0"/>
                <a:cs typeface="Times New Roman" panose="02020603050405020304" pitchFamily="18" charset="0"/>
              </a:rPr>
              <a:t>hỗ</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trợ</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cấp</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quản</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lý</a:t>
            </a:r>
            <a:r>
              <a:rPr lang="en-US" sz="2600" b="1" dirty="0" smtClean="0">
                <a:latin typeface="Times New Roman" panose="02020603050405020304" pitchFamily="18" charset="0"/>
                <a:cs typeface="Times New Roman" panose="02020603050405020304" pitchFamily="18" charset="0"/>
              </a:rPr>
              <a:t>:</a:t>
            </a:r>
          </a:p>
          <a:p>
            <a:endParaRPr lang="en-US" sz="2600" dirty="0">
              <a:latin typeface="Times New Roman" panose="02020603050405020304" pitchFamily="18" charset="0"/>
              <a:cs typeface="Times New Roman" panose="02020603050405020304" pitchFamily="18" charset="0"/>
            </a:endParaRPr>
          </a:p>
          <a:p>
            <a:pPr marL="457200" lvl="2" indent="-457200">
              <a:buFont typeface="Arial" panose="020B0604020202020204" pitchFamily="34" charset="0"/>
              <a:buChar char="•"/>
            </a:pPr>
            <a:r>
              <a:rPr lang="en-US" sz="2600" dirty="0" err="1">
                <a:latin typeface="Times New Roman" panose="02020603050405020304" pitchFamily="18" charset="0"/>
                <a:cs typeface="Times New Roman" panose="02020603050405020304" pitchFamily="18" charset="0"/>
              </a:rPr>
              <a:t>Lập</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kế</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hoạch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bán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hàng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đặt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chỉ</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tiêu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doanh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số</a:t>
            </a:r>
            <a:r>
              <a:rPr lang="en-US" sz="2600" dirty="0" smtClean="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a:p>
            <a:pPr marL="457200" lvl="2" indent="-457200">
              <a:buFont typeface="Arial" panose="020B0604020202020204" pitchFamily="34" charset="0"/>
              <a:buChar char="•"/>
            </a:pPr>
            <a:r>
              <a:rPr lang="en-US" sz="2600" dirty="0" err="1">
                <a:latin typeface="Times New Roman" panose="02020603050405020304" pitchFamily="18" charset="0"/>
                <a:cs typeface="Times New Roman" panose="02020603050405020304" pitchFamily="18" charset="0"/>
              </a:rPr>
              <a:t>Xây</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dựng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bộ</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chỉ</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tiêu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hiệu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quả</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công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việc</a:t>
            </a:r>
            <a:r>
              <a:rPr lang="en-US" sz="2600" dirty="0">
                <a:latin typeface="Times New Roman" panose="02020603050405020304" pitchFamily="18" charset="0"/>
                <a:cs typeface="Times New Roman" panose="02020603050405020304" pitchFamily="18" charset="0"/>
              </a:rPr>
              <a:t> KPI </a:t>
            </a:r>
            <a:r>
              <a:rPr lang="en-US" sz="2600" dirty="0" err="1">
                <a:latin typeface="Times New Roman" panose="02020603050405020304" pitchFamily="18" charset="0"/>
                <a:cs typeface="Times New Roman" panose="02020603050405020304" pitchFamily="18" charset="0"/>
              </a:rPr>
              <a:t>cho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các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vị</a:t>
            </a:r>
            <a:r>
              <a:rPr lang="en-US" sz="2600" dirty="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trí</a:t>
            </a:r>
            <a:r>
              <a:rPr lang="en-US" sz="2600" dirty="0">
                <a:latin typeface="Times New Roman" panose="02020603050405020304" pitchFamily="18" charset="0"/>
                <a:cs typeface="Times New Roman" panose="02020603050405020304" pitchFamily="18" charset="0"/>
              </a:rPr>
              <a:t>,</a:t>
            </a:r>
            <a:r>
              <a:rPr lang="en-US" sz="2600" dirty="0" smtClean="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đánh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giá</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hiệu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suất</a:t>
            </a:r>
            <a:r>
              <a:rPr lang="en-US" sz="2600" dirty="0" smtClean="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a:p>
            <a:pPr marL="457200" lvl="2" indent="-457200">
              <a:buFont typeface="Arial" panose="020B0604020202020204" pitchFamily="34" charset="0"/>
              <a:buChar char="•"/>
            </a:pPr>
            <a:r>
              <a:rPr lang="en-US" sz="2600" dirty="0" err="1">
                <a:latin typeface="Times New Roman" panose="02020603050405020304" pitchFamily="18" charset="0"/>
                <a:cs typeface="Times New Roman" panose="02020603050405020304" pitchFamily="18" charset="0"/>
              </a:rPr>
              <a:t>Thiết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lập</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tuyến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bán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hàng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lên</a:t>
            </a:r>
            <a:r>
              <a:rPr lang="en-US" sz="2600" dirty="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lịch</a:t>
            </a:r>
            <a:r>
              <a:rPr lang="en-US" sz="2600" dirty="0" smtClean="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lộ</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trình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làm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việc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của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nhân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viên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kinh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doanh</a:t>
            </a:r>
            <a:r>
              <a:rPr lang="en-US" sz="2600" dirty="0" smtClean="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a:p>
            <a:pPr marL="457200" lvl="2" indent="-457200">
              <a:buFont typeface="Arial" panose="020B0604020202020204" pitchFamily="34" charset="0"/>
              <a:buChar char="•"/>
            </a:pPr>
            <a:r>
              <a:rPr lang="en-US" sz="2600" dirty="0" err="1">
                <a:latin typeface="Times New Roman" panose="02020603050405020304" pitchFamily="18" charset="0"/>
                <a:cs typeface="Times New Roman" panose="02020603050405020304" pitchFamily="18" charset="0"/>
              </a:rPr>
              <a:t>Giám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sát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thời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gian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bán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hàng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của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nhân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viên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kinh</a:t>
            </a:r>
            <a:r>
              <a:rPr lang="en-US" sz="2600" dirty="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doanh</a:t>
            </a:r>
            <a:r>
              <a:rPr lang="en-US" sz="2600" dirty="0" smtClean="0">
                <a:latin typeface="Times New Roman" panose="02020603050405020304" pitchFamily="18" charset="0"/>
                <a:cs typeface="Times New Roman" panose="02020603050405020304" pitchFamily="18" charset="0"/>
              </a:rPr>
              <a:t>.</a:t>
            </a:r>
          </a:p>
          <a:p>
            <a:pPr marL="457200" lvl="2" indent="-457200">
              <a:buFont typeface="Arial" panose="020B0604020202020204" pitchFamily="34" charset="0"/>
              <a:buChar char="•"/>
            </a:pPr>
            <a:r>
              <a:rPr lang="en-US" sz="2600" dirty="0" smtClean="0">
                <a:latin typeface="Times New Roman" panose="02020603050405020304" pitchFamily="18" charset="0"/>
                <a:cs typeface="Times New Roman" panose="02020603050405020304" pitchFamily="18" charset="0"/>
              </a:rPr>
              <a:t>Theo </a:t>
            </a:r>
            <a:r>
              <a:rPr lang="en-US" sz="2600" dirty="0" err="1">
                <a:latin typeface="Times New Roman" panose="02020603050405020304" pitchFamily="18" charset="0"/>
                <a:cs typeface="Times New Roman" panose="02020603050405020304" pitchFamily="18" charset="0"/>
              </a:rPr>
              <a:t>dõi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tiến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độ</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bán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hàng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tiến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độ</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giao</a:t>
            </a:r>
            <a:r>
              <a:rPr lang="en-US" sz="2600" dirty="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hàng</a:t>
            </a:r>
            <a:r>
              <a:rPr lang="en-US" sz="2600" dirty="0" smtClean="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a:p>
            <a:pPr marL="457200" lvl="2" indent="-457200">
              <a:buFont typeface="Arial" panose="020B0604020202020204" pitchFamily="34" charset="0"/>
              <a:buChar char="•"/>
            </a:pPr>
            <a:r>
              <a:rPr lang="en-US" sz="2600" dirty="0" err="1">
                <a:latin typeface="Times New Roman" panose="02020603050405020304" pitchFamily="18" charset="0"/>
                <a:cs typeface="Times New Roman" panose="02020603050405020304" pitchFamily="18" charset="0"/>
              </a:rPr>
              <a:t>Hỗ</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trợ</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huấn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luyện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nhân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viên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bán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hàng</a:t>
            </a:r>
            <a:r>
              <a:rPr lang="en-US" sz="2600" dirty="0" smtClean="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a:p>
            <a:pPr marL="457200" lvl="2" indent="-457200">
              <a:buFont typeface="Arial" panose="020B0604020202020204" pitchFamily="34" charset="0"/>
              <a:buChar char="•"/>
            </a:pPr>
            <a:r>
              <a:rPr lang="en-US" sz="2600" dirty="0" err="1">
                <a:latin typeface="Times New Roman" panose="02020603050405020304" pitchFamily="18" charset="0"/>
                <a:cs typeface="Times New Roman" panose="02020603050405020304" pitchFamily="18" charset="0"/>
              </a:rPr>
              <a:t>Kiểm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soát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việc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tuân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thủ</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quy</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trình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bán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hàng</a:t>
            </a:r>
            <a:r>
              <a:rPr lang="en-US" sz="2600" dirty="0" smtClean="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60795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7881"/>
          </a:xfrm>
        </p:spPr>
        <p:txBody>
          <a:bodyPr>
            <a:norm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2.2 </a:t>
            </a:r>
            <a:r>
              <a:rPr lang="en-US" sz="4000" b="1" dirty="0" err="1" smtClean="0">
                <a:solidFill>
                  <a:srgbClr val="7030A0"/>
                </a:solidFill>
                <a:latin typeface="Times New Roman" panose="02020603050405020304" pitchFamily="18" charset="0"/>
                <a:cs typeface="Times New Roman" panose="02020603050405020304" pitchFamily="18" charset="0"/>
              </a:rPr>
              <a:t>Các</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thành</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phần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của</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phần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mềm</a:t>
            </a:r>
            <a:r>
              <a:rPr lang="en-US" sz="4000" b="1" dirty="0" smtClean="0">
                <a:solidFill>
                  <a:srgbClr val="7030A0"/>
                </a:solidFill>
                <a:latin typeface="Times New Roman" panose="02020603050405020304" pitchFamily="18" charset="0"/>
                <a:cs typeface="Times New Roman" panose="02020603050405020304" pitchFamily="18" charset="0"/>
              </a:rPr>
              <a:t> DMS: Backend.</a:t>
            </a:r>
            <a:endParaRPr lang="en-US" sz="4000" b="1" dirty="0">
              <a:solidFill>
                <a:srgbClr val="7030A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249382" y="614446"/>
            <a:ext cx="11693236" cy="4093428"/>
          </a:xfrm>
          <a:prstGeom prst="rect">
            <a:avLst/>
          </a:prstGeom>
          <a:noFill/>
        </p:spPr>
        <p:txBody>
          <a:bodyPr wrap="square" rtlCol="0">
            <a:spAutoFit/>
          </a:bodyPr>
          <a:lstStyle/>
          <a:p>
            <a:r>
              <a:rPr lang="en-US" sz="2600" b="1" dirty="0" err="1">
                <a:latin typeface="Times New Roman" panose="02020603050405020304" pitchFamily="18" charset="0"/>
                <a:cs typeface="Times New Roman" panose="02020603050405020304" pitchFamily="18" charset="0"/>
              </a:rPr>
              <a:t>Phần</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mềm</a:t>
            </a:r>
            <a:r>
              <a:rPr lang="en-US" sz="2600" b="1" dirty="0">
                <a:latin typeface="Times New Roman" panose="02020603050405020304" pitchFamily="18" charset="0"/>
                <a:cs typeface="Times New Roman" panose="02020603050405020304" pitchFamily="18" charset="0"/>
              </a:rPr>
              <a:t> DMS </a:t>
            </a:r>
            <a:r>
              <a:rPr lang="en-US" sz="2600" b="1" dirty="0" err="1">
                <a:latin typeface="Times New Roman" panose="02020603050405020304" pitchFamily="18" charset="0"/>
                <a:cs typeface="Times New Roman" panose="02020603050405020304" pitchFamily="18" charset="0"/>
              </a:rPr>
              <a:t>hỗ</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trợ</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cấp</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quản</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lý</a:t>
            </a:r>
            <a:r>
              <a:rPr lang="en-US" sz="2600" b="1" dirty="0" smtClean="0">
                <a:latin typeface="Times New Roman" panose="02020603050405020304" pitchFamily="18" charset="0"/>
                <a:cs typeface="Times New Roman" panose="02020603050405020304" pitchFamily="18" charset="0"/>
              </a:rPr>
              <a:t>:</a:t>
            </a:r>
          </a:p>
          <a:p>
            <a:endParaRPr lang="en-US" sz="2600" dirty="0">
              <a:latin typeface="Times New Roman" panose="02020603050405020304" pitchFamily="18" charset="0"/>
              <a:cs typeface="Times New Roman" panose="02020603050405020304" pitchFamily="18" charset="0"/>
            </a:endParaRPr>
          </a:p>
          <a:p>
            <a:pPr marL="457200" lvl="2" indent="-457200">
              <a:buFont typeface="Arial" panose="020B0604020202020204" pitchFamily="34" charset="0"/>
              <a:buChar char="•"/>
            </a:pPr>
            <a:r>
              <a:rPr lang="en-US" sz="2600" dirty="0" err="1" smtClean="0">
                <a:latin typeface="Times New Roman" panose="02020603050405020304" pitchFamily="18" charset="0"/>
                <a:cs typeface="Times New Roman" panose="02020603050405020304" pitchFamily="18" charset="0"/>
              </a:rPr>
              <a:t>Kiểm</a:t>
            </a:r>
            <a:r>
              <a:rPr lang="en-US" sz="2600" dirty="0" smtClean="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soát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việc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tuân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thủ</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quy</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trình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bán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hàng</a:t>
            </a:r>
            <a:r>
              <a:rPr lang="en-US" sz="2600" dirty="0" smtClean="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a:p>
            <a:pPr marL="457200" lvl="2" indent="-457200">
              <a:buFont typeface="Arial" panose="020B0604020202020204" pitchFamily="34" charset="0"/>
              <a:buChar char="•"/>
            </a:pPr>
            <a:r>
              <a:rPr lang="en-US" sz="2600" dirty="0" err="1">
                <a:latin typeface="Times New Roman" panose="02020603050405020304" pitchFamily="18" charset="0"/>
                <a:cs typeface="Times New Roman" panose="02020603050405020304" pitchFamily="18" charset="0"/>
              </a:rPr>
              <a:t>Quản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lý</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việc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viếng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thăm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đúng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tuyến</a:t>
            </a:r>
            <a:r>
              <a:rPr lang="en-US" sz="2600" dirty="0">
                <a:latin typeface="Times New Roman" panose="02020603050405020304" pitchFamily="18" charset="0"/>
                <a:cs typeface="Times New Roman" panose="02020603050405020304" pitchFamily="18" charset="0"/>
              </a:rPr>
              <a:t> – </a:t>
            </a:r>
            <a:r>
              <a:rPr lang="en-US" sz="2600" dirty="0" err="1">
                <a:latin typeface="Times New Roman" panose="02020603050405020304" pitchFamily="18" charset="0"/>
                <a:cs typeface="Times New Roman" panose="02020603050405020304" pitchFamily="18" charset="0"/>
              </a:rPr>
              <a:t>trái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tuyến</a:t>
            </a:r>
            <a:r>
              <a:rPr lang="en-US" sz="2600" dirty="0">
                <a:latin typeface="Times New Roman" panose="02020603050405020304" pitchFamily="18" charset="0"/>
                <a:cs typeface="Times New Roman" panose="02020603050405020304" pitchFamily="18" charset="0"/>
              </a:rPr>
              <a:t>/</a:t>
            </a:r>
            <a:r>
              <a:rPr lang="en-US" sz="2600" dirty="0" err="1">
                <a:latin typeface="Times New Roman" panose="02020603050405020304" pitchFamily="18" charset="0"/>
                <a:cs typeface="Times New Roman" panose="02020603050405020304" pitchFamily="18" charset="0"/>
              </a:rPr>
              <a:t>lấn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tuyến</a:t>
            </a:r>
            <a:r>
              <a:rPr lang="en-US" sz="2600" dirty="0" smtClean="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a:p>
            <a:pPr marL="457200" lvl="2" indent="-457200">
              <a:buFont typeface="Arial" panose="020B0604020202020204" pitchFamily="34" charset="0"/>
              <a:buChar char="•"/>
            </a:pPr>
            <a:r>
              <a:rPr lang="en-US" sz="2600" dirty="0" err="1">
                <a:latin typeface="Times New Roman" panose="02020603050405020304" pitchFamily="18" charset="0"/>
                <a:cs typeface="Times New Roman" panose="02020603050405020304" pitchFamily="18" charset="0"/>
              </a:rPr>
              <a:t>Thống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kê</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hoạt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động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bán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hàng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hàng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ngày</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hàng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tuần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hàng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tháng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hàng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quý</a:t>
            </a:r>
            <a:r>
              <a:rPr lang="en-US" sz="2600" dirty="0" smtClean="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a:p>
            <a:pPr marL="457200" lvl="2" indent="-457200">
              <a:buFont typeface="Arial" panose="020B0604020202020204" pitchFamily="34" charset="0"/>
              <a:buChar char="•"/>
            </a:pPr>
            <a:r>
              <a:rPr lang="en-US" sz="2600" dirty="0" err="1">
                <a:latin typeface="Times New Roman" panose="02020603050405020304" pitchFamily="18" charset="0"/>
                <a:cs typeface="Times New Roman" panose="02020603050405020304" pitchFamily="18" charset="0"/>
              </a:rPr>
              <a:t>Hoàn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thiện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hồ</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sơ</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thanh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toán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lương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nhân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viên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kinh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doanh</a:t>
            </a:r>
            <a:r>
              <a:rPr lang="en-US" sz="2600" dirty="0">
                <a:latin typeface="Times New Roman" panose="02020603050405020304" pitchFamily="18" charset="0"/>
                <a:cs typeface="Times New Roman" panose="02020603050405020304" pitchFamily="18" charset="0"/>
              </a:rPr>
              <a:t>.</a:t>
            </a:r>
          </a:p>
          <a:p>
            <a:pPr marL="457200" lvl="2" indent="-457200">
              <a:buFont typeface="Arial" panose="020B0604020202020204" pitchFamily="34" charset="0"/>
              <a:buChar char="•"/>
            </a:pPr>
            <a:r>
              <a:rPr lang="en-US" sz="2600" dirty="0" err="1">
                <a:latin typeface="Times New Roman" panose="02020603050405020304" pitchFamily="18" charset="0"/>
                <a:cs typeface="Times New Roman" panose="02020603050405020304" pitchFamily="18" charset="0"/>
              </a:rPr>
              <a:t>Cập</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nhật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thường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xuyên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độ</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phủ</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thị</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trường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tình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hình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mở</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rộng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điểm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bán</a:t>
            </a:r>
            <a:r>
              <a:rPr lang="en-US" sz="2600" dirty="0">
                <a:latin typeface="Times New Roman" panose="02020603050405020304" pitchFamily="18" charset="0"/>
                <a:cs typeface="Times New Roman" panose="02020603050405020304" pitchFamily="18" charset="0"/>
              </a:rPr>
              <a:t>.</a:t>
            </a:r>
          </a:p>
          <a:p>
            <a:pPr marL="457200" lvl="2" indent="-457200">
              <a:buFont typeface="Arial" panose="020B0604020202020204" pitchFamily="34" charset="0"/>
              <a:buChar char="•"/>
            </a:pPr>
            <a:r>
              <a:rPr lang="en-US" sz="2600" dirty="0" err="1">
                <a:latin typeface="Times New Roman" panose="02020603050405020304" pitchFamily="18" charset="0"/>
                <a:cs typeface="Times New Roman" panose="02020603050405020304" pitchFamily="18" charset="0"/>
              </a:rPr>
              <a:t>Nắm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bắt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tồn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phân</a:t>
            </a:r>
            <a:r>
              <a:rPr lang="en-US" sz="2600" dirty="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phối</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tại</a:t>
            </a:r>
            <a:r>
              <a:rPr lang="en-US" sz="2600" dirty="0" smtClean="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điểm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bán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thông</a:t>
            </a:r>
            <a:r>
              <a:rPr lang="en-US" sz="2600" dirty="0">
                <a:latin typeface="Times New Roman" panose="02020603050405020304" pitchFamily="18" charset="0"/>
                <a:cs typeface="Times New Roman" panose="02020603050405020304" pitchFamily="18" charset="0"/>
              </a:rPr>
              <a:t> </a:t>
            </a:r>
            <a:r>
              <a:rPr lang="en-US" sz="2600" dirty="0" smtClean="0">
                <a:latin typeface="Times New Roman" panose="02020603050405020304" pitchFamily="18" charset="0"/>
                <a:cs typeface="Times New Roman" panose="02020603050405020304" pitchFamily="18" charset="0"/>
              </a:rPr>
              <a:t>tin </a:t>
            </a:r>
            <a:r>
              <a:rPr lang="en-US" sz="2600" dirty="0" err="1" smtClean="0">
                <a:latin typeface="Times New Roman" panose="02020603050405020304" pitchFamily="18" charset="0"/>
                <a:cs typeface="Times New Roman" panose="02020603050405020304" pitchFamily="18" charset="0"/>
              </a:rPr>
              <a:t>đối</a:t>
            </a:r>
            <a:r>
              <a:rPr lang="en-US" sz="2600" dirty="0" smtClean="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thủ</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cạnh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tranh</a:t>
            </a:r>
            <a:r>
              <a:rPr lang="en-US" sz="2600" dirty="0">
                <a:latin typeface="Times New Roman" panose="02020603050405020304" pitchFamily="18" charset="0"/>
                <a:cs typeface="Times New Roman" panose="02020603050405020304" pitchFamily="18" charset="0"/>
              </a:rPr>
              <a:t>.</a:t>
            </a:r>
          </a:p>
          <a:p>
            <a:pPr marL="457200" lvl="2" indent="-457200">
              <a:buFont typeface="Arial" panose="020B0604020202020204" pitchFamily="34" charset="0"/>
              <a:buChar char="•"/>
            </a:pPr>
            <a:r>
              <a:rPr lang="en-US" sz="2600" dirty="0" err="1">
                <a:latin typeface="Times New Roman" panose="02020603050405020304" pitchFamily="18" charset="0"/>
                <a:cs typeface="Times New Roman" panose="02020603050405020304" pitchFamily="18" charset="0"/>
              </a:rPr>
              <a:t>Kế</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hoạch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đặt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hàng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từ</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cung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cấp</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tuần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tháng</a:t>
            </a:r>
            <a:r>
              <a:rPr lang="en-US" sz="2600" dirty="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quý</a:t>
            </a:r>
            <a:r>
              <a:rPr lang="en-US" sz="2600" dirty="0" smtClean="0">
                <a:latin typeface="Times New Roman" panose="02020603050405020304" pitchFamily="18" charset="0"/>
                <a:cs typeface="Times New Roman" panose="02020603050405020304" pitchFamily="18" charset="0"/>
              </a:rPr>
              <a:t>.</a:t>
            </a:r>
          </a:p>
          <a:p>
            <a:pPr marL="457200" lvl="2" indent="-457200">
              <a:buFont typeface="Arial" panose="020B0604020202020204" pitchFamily="34" charset="0"/>
              <a:buChar char="•"/>
            </a:pPr>
            <a:r>
              <a:rPr lang="en-US" sz="2600" dirty="0" err="1" smtClean="0">
                <a:latin typeface="Times New Roman" panose="02020603050405020304" pitchFamily="18" charset="0"/>
                <a:cs typeface="Times New Roman" panose="02020603050405020304" pitchFamily="18" charset="0"/>
              </a:rPr>
              <a:t>Báo</a:t>
            </a:r>
            <a:r>
              <a:rPr lang="en-US" sz="2600" dirty="0" smtClean="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cáo</a:t>
            </a:r>
            <a:r>
              <a:rPr lang="en-US" sz="2600" dirty="0">
                <a:latin typeface="Times New Roman" panose="02020603050405020304" pitchFamily="18" charset="0"/>
                <a:cs typeface="Times New Roman" panose="02020603050405020304" pitchFamily="18" charset="0"/>
              </a:rPr>
              <a:t> so </a:t>
            </a:r>
            <a:r>
              <a:rPr lang="en-US" sz="2600" dirty="0" err="1">
                <a:latin typeface="Times New Roman" panose="02020603050405020304" pitchFamily="18" charset="0"/>
                <a:cs typeface="Times New Roman" panose="02020603050405020304" pitchFamily="18" charset="0"/>
              </a:rPr>
              <a:t>sánh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doanh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số</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kế</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hoạch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thực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hiện</a:t>
            </a:r>
            <a:r>
              <a:rPr lang="en-US" sz="2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8429678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7881"/>
          </a:xfrm>
        </p:spPr>
        <p:txBody>
          <a:bodyPr>
            <a:norm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2.2 </a:t>
            </a:r>
            <a:r>
              <a:rPr lang="en-US" sz="4000" b="1" dirty="0" err="1" smtClean="0">
                <a:solidFill>
                  <a:srgbClr val="7030A0"/>
                </a:solidFill>
                <a:latin typeface="Times New Roman" panose="02020603050405020304" pitchFamily="18" charset="0"/>
                <a:cs typeface="Times New Roman" panose="02020603050405020304" pitchFamily="18" charset="0"/>
              </a:rPr>
              <a:t>Các</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thành</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phần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của</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phần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mềm</a:t>
            </a:r>
            <a:r>
              <a:rPr lang="en-US" sz="4000" b="1" dirty="0" smtClean="0">
                <a:solidFill>
                  <a:srgbClr val="7030A0"/>
                </a:solidFill>
                <a:latin typeface="Times New Roman" panose="02020603050405020304" pitchFamily="18" charset="0"/>
                <a:cs typeface="Times New Roman" panose="02020603050405020304" pitchFamily="18" charset="0"/>
              </a:rPr>
              <a:t> DMS. Frontend</a:t>
            </a:r>
            <a:endParaRPr lang="en-US" sz="4000" b="1" dirty="0">
              <a:solidFill>
                <a:srgbClr val="7030A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249382" y="957384"/>
            <a:ext cx="11693236" cy="3108543"/>
          </a:xfrm>
          <a:prstGeom prst="rect">
            <a:avLst/>
          </a:prstGeom>
          <a:noFill/>
        </p:spPr>
        <p:txBody>
          <a:bodyPr wrap="square" rtlCol="0">
            <a:spAutoFit/>
          </a:bodyPr>
          <a:lstStyle/>
          <a:p>
            <a:pPr marL="457200" lvl="2" algn="just"/>
            <a:r>
              <a:rPr lang="en-US" sz="2800" dirty="0" err="1">
                <a:latin typeface="Times New Roman" panose="02020603050405020304" pitchFamily="18" charset="0"/>
                <a:cs typeface="Times New Roman" panose="02020603050405020304" pitchFamily="18" charset="0"/>
              </a:rPr>
              <a:t>Ứng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dụng</a:t>
            </a:r>
            <a:r>
              <a:rPr lang="en-US" sz="2800" dirty="0">
                <a:latin typeface="Times New Roman" panose="02020603050405020304" pitchFamily="18" charset="0"/>
                <a:cs typeface="Times New Roman" panose="02020603050405020304" pitchFamily="18" charset="0"/>
              </a:rPr>
              <a:t> di </a:t>
            </a:r>
            <a:r>
              <a:rPr lang="en-US" sz="2800" dirty="0" err="1">
                <a:latin typeface="Times New Roman" panose="02020603050405020304" pitchFamily="18" charset="0"/>
                <a:cs typeface="Times New Roman" panose="02020603050405020304" pitchFamily="18" charset="0"/>
              </a:rPr>
              <a:t>động</a:t>
            </a:r>
            <a:r>
              <a:rPr lang="en-US" sz="2800" dirty="0">
                <a:latin typeface="Times New Roman" panose="02020603050405020304" pitchFamily="18" charset="0"/>
                <a:cs typeface="Times New Roman" panose="02020603050405020304" pitchFamily="18" charset="0"/>
              </a:rPr>
              <a:t> SFA (Sales Force Automation) </a:t>
            </a:r>
            <a:r>
              <a:rPr lang="en-US" sz="2800" dirty="0" err="1">
                <a:latin typeface="Times New Roman" panose="02020603050405020304" pitchFamily="18" charset="0"/>
                <a:cs typeface="Times New Roman" panose="02020603050405020304" pitchFamily="18" charset="0"/>
              </a:rPr>
              <a:t>cài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đặt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đội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ngũ</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bán</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hàng</a:t>
            </a:r>
            <a:r>
              <a:rPr lang="en-US" sz="2800" dirty="0" smtClean="0">
                <a:latin typeface="Times New Roman" panose="02020603050405020304" pitchFamily="18" charset="0"/>
                <a:cs typeface="Times New Roman" panose="02020603050405020304" pitchFamily="18" charset="0"/>
              </a:rPr>
              <a:t>:</a:t>
            </a:r>
          </a:p>
          <a:p>
            <a:pPr lvl="2" indent="-457200" algn="just">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G</a:t>
            </a:r>
            <a:r>
              <a:rPr lang="en-US" sz="2800" dirty="0" err="1" smtClean="0">
                <a:latin typeface="Times New Roman" panose="02020603050405020304" pitchFamily="18" charset="0"/>
                <a:cs typeface="Times New Roman" panose="02020603050405020304" pitchFamily="18" charset="0"/>
              </a:rPr>
              <a:t>iám</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đốc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toàn</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quốc</a:t>
            </a:r>
            <a:r>
              <a:rPr lang="en-US" sz="2800" dirty="0" smtClean="0">
                <a:latin typeface="Times New Roman" panose="02020603050405020304" pitchFamily="18" charset="0"/>
                <a:cs typeface="Times New Roman" panose="02020603050405020304" pitchFamily="18" charset="0"/>
              </a:rPr>
              <a:t>.</a:t>
            </a:r>
          </a:p>
          <a:p>
            <a:pPr lvl="2" indent="-457200" algn="just">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G</a:t>
            </a:r>
            <a:r>
              <a:rPr lang="en-US" sz="2800" dirty="0" err="1" smtClean="0">
                <a:latin typeface="Times New Roman" panose="02020603050405020304" pitchFamily="18" charset="0"/>
                <a:cs typeface="Times New Roman" panose="02020603050405020304" pitchFamily="18" charset="0"/>
              </a:rPr>
              <a:t>iám</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đốc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vùng</a:t>
            </a:r>
            <a:r>
              <a:rPr lang="en-US" sz="2800" dirty="0" smtClean="0">
                <a:latin typeface="Times New Roman" panose="02020603050405020304" pitchFamily="18" charset="0"/>
                <a:cs typeface="Times New Roman" panose="02020603050405020304" pitchFamily="18" charset="0"/>
              </a:rPr>
              <a:t>/</a:t>
            </a:r>
            <a:r>
              <a:rPr lang="en-US" sz="2800" dirty="0" err="1" smtClean="0">
                <a:latin typeface="Times New Roman" panose="02020603050405020304" pitchFamily="18" charset="0"/>
                <a:cs typeface="Times New Roman" panose="02020603050405020304" pitchFamily="18" charset="0"/>
              </a:rPr>
              <a:t>miền</a:t>
            </a:r>
            <a:r>
              <a:rPr lang="en-US" sz="2800" dirty="0" smtClean="0">
                <a:latin typeface="Times New Roman" panose="02020603050405020304" pitchFamily="18" charset="0"/>
                <a:cs typeface="Times New Roman" panose="02020603050405020304" pitchFamily="18" charset="0"/>
              </a:rPr>
              <a:t>.</a:t>
            </a:r>
          </a:p>
          <a:p>
            <a:pPr lvl="2" indent="-457200" algn="just">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G</a:t>
            </a:r>
            <a:r>
              <a:rPr lang="en-US" sz="2800" dirty="0" err="1" smtClean="0">
                <a:latin typeface="Times New Roman" panose="02020603050405020304" pitchFamily="18" charset="0"/>
                <a:cs typeface="Times New Roman" panose="02020603050405020304" pitchFamily="18" charset="0"/>
              </a:rPr>
              <a:t>iám</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đốc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khu</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vực</a:t>
            </a:r>
            <a:r>
              <a:rPr lang="en-US" sz="2800" dirty="0" smtClean="0">
                <a:latin typeface="Times New Roman" panose="02020603050405020304" pitchFamily="18" charset="0"/>
                <a:cs typeface="Times New Roman" panose="02020603050405020304" pitchFamily="18" charset="0"/>
              </a:rPr>
              <a:t>.</a:t>
            </a:r>
          </a:p>
          <a:p>
            <a:pPr lvl="2" indent="-457200" algn="just">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G</a:t>
            </a:r>
            <a:r>
              <a:rPr lang="en-US" sz="2800" dirty="0" err="1" smtClean="0">
                <a:latin typeface="Times New Roman" panose="02020603050405020304" pitchFamily="18" charset="0"/>
                <a:cs typeface="Times New Roman" panose="02020603050405020304" pitchFamily="18" charset="0"/>
              </a:rPr>
              <a:t>iám</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bán</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hàng</a:t>
            </a:r>
            <a:r>
              <a:rPr lang="en-US" sz="2800" dirty="0" smtClean="0">
                <a:latin typeface="Times New Roman" panose="02020603050405020304" pitchFamily="18" charset="0"/>
                <a:cs typeface="Times New Roman" panose="02020603050405020304" pitchFamily="18" charset="0"/>
              </a:rPr>
              <a:t>.</a:t>
            </a:r>
          </a:p>
          <a:p>
            <a:pPr lvl="2" indent="-457200" algn="just">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N</a:t>
            </a:r>
            <a:r>
              <a:rPr lang="en-US" sz="2800" dirty="0" err="1" smtClean="0">
                <a:latin typeface="Times New Roman" panose="02020603050405020304" pitchFamily="18" charset="0"/>
                <a:cs typeface="Times New Roman" panose="02020603050405020304" pitchFamily="18" charset="0"/>
              </a:rPr>
              <a:t>hân</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kinh</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doanh</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48513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7881"/>
          </a:xfrm>
        </p:spPr>
        <p:txBody>
          <a:bodyPr>
            <a:norm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1. </a:t>
            </a:r>
            <a:r>
              <a:rPr lang="en-US" sz="4000" b="1" dirty="0" err="1" smtClean="0">
                <a:solidFill>
                  <a:srgbClr val="7030A0"/>
                </a:solidFill>
                <a:latin typeface="Times New Roman" panose="02020603050405020304" pitchFamily="18" charset="0"/>
                <a:cs typeface="Times New Roman" panose="02020603050405020304" pitchFamily="18" charset="0"/>
              </a:rPr>
              <a:t>Nội</a:t>
            </a:r>
            <a:r>
              <a:rPr lang="en-US" sz="4000" b="1" dirty="0" smtClean="0">
                <a:solidFill>
                  <a:srgbClr val="7030A0"/>
                </a:solidFill>
                <a:latin typeface="Times New Roman" panose="02020603050405020304" pitchFamily="18" charset="0"/>
                <a:cs typeface="Times New Roman" panose="02020603050405020304" pitchFamily="18" charset="0"/>
              </a:rPr>
              <a:t> dung.</a:t>
            </a:r>
            <a:endParaRPr lang="en-US" sz="4000" b="1" dirty="0">
              <a:solidFill>
                <a:srgbClr val="7030A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498764" y="1230284"/>
            <a:ext cx="11693236" cy="4708981"/>
          </a:xfrm>
          <a:prstGeom prst="rect">
            <a:avLst/>
          </a:prstGeom>
          <a:noFill/>
        </p:spPr>
        <p:txBody>
          <a:bodyPr wrap="square" rtlCol="0">
            <a:spAutoFit/>
          </a:bodyPr>
          <a:lstStyle/>
          <a:p>
            <a:r>
              <a:rPr lang="en-US" sz="3000" dirty="0" smtClean="0">
                <a:latin typeface="Times New Roman" panose="02020603050405020304" pitchFamily="18" charset="0"/>
                <a:cs typeface="Times New Roman" panose="02020603050405020304" pitchFamily="18" charset="0"/>
              </a:rPr>
              <a:t>1. </a:t>
            </a:r>
            <a:r>
              <a:rPr lang="en-US" sz="3000" dirty="0" err="1" smtClean="0">
                <a:latin typeface="Times New Roman" panose="02020603050405020304" pitchFamily="18" charset="0"/>
                <a:cs typeface="Times New Roman" panose="02020603050405020304" pitchFamily="18" charset="0"/>
              </a:rPr>
              <a:t>Tổng</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quan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về</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hệ</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thống</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quản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trị</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chuỗi</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phân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phối</a:t>
            </a:r>
            <a:r>
              <a:rPr lang="en-US" sz="3000" dirty="0" smtClean="0">
                <a:latin typeface="Times New Roman" panose="02020603050405020304" pitchFamily="18" charset="0"/>
                <a:cs typeface="Times New Roman" panose="02020603050405020304" pitchFamily="18" charset="0"/>
              </a:rPr>
              <a:t> DMS.</a:t>
            </a:r>
          </a:p>
          <a:p>
            <a:pPr marL="514350" indent="-514350">
              <a:buFont typeface="Arial" panose="020B0604020202020204" pitchFamily="34" charset="0"/>
              <a:buChar char="•"/>
            </a:pPr>
            <a:r>
              <a:rPr lang="en-US" sz="3000" dirty="0" err="1" smtClean="0">
                <a:latin typeface="Times New Roman" panose="02020603050405020304" pitchFamily="18" charset="0"/>
                <a:cs typeface="Times New Roman" panose="02020603050405020304" pitchFamily="18" charset="0"/>
              </a:rPr>
              <a:t>Giới</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thiệu</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về</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kênh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phân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phối</a:t>
            </a:r>
            <a:r>
              <a:rPr lang="en-US" sz="3000" dirty="0" smtClean="0">
                <a:latin typeface="Times New Roman" panose="02020603050405020304" pitchFamily="18" charset="0"/>
                <a:cs typeface="Times New Roman" panose="02020603050405020304" pitchFamily="18" charset="0"/>
              </a:rPr>
              <a:t>.</a:t>
            </a:r>
          </a:p>
          <a:p>
            <a:pPr marL="514350" indent="-514350">
              <a:buFont typeface="Arial" panose="020B0604020202020204" pitchFamily="34" charset="0"/>
              <a:buChar char="•"/>
            </a:pPr>
            <a:r>
              <a:rPr lang="en-US" sz="3000" dirty="0" err="1" smtClean="0">
                <a:latin typeface="Times New Roman" panose="02020603050405020304" pitchFamily="18" charset="0"/>
                <a:cs typeface="Times New Roman" panose="02020603050405020304" pitchFamily="18" charset="0"/>
              </a:rPr>
              <a:t>Phân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loại</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kênh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phân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phối</a:t>
            </a:r>
            <a:r>
              <a:rPr lang="en-US" sz="3000" dirty="0" smtClean="0">
                <a:latin typeface="Times New Roman" panose="02020603050405020304" pitchFamily="18" charset="0"/>
                <a:cs typeface="Times New Roman" panose="02020603050405020304" pitchFamily="18" charset="0"/>
              </a:rPr>
              <a:t>.</a:t>
            </a:r>
          </a:p>
          <a:p>
            <a:pPr marL="514350" indent="-514350">
              <a:buFont typeface="Arial" panose="020B0604020202020204" pitchFamily="34" charset="0"/>
              <a:buChar char="•"/>
            </a:pPr>
            <a:r>
              <a:rPr lang="en-US" sz="3000" dirty="0" err="1" smtClean="0">
                <a:latin typeface="Times New Roman" panose="02020603050405020304" pitchFamily="18" charset="0"/>
                <a:cs typeface="Times New Roman" panose="02020603050405020304" pitchFamily="18" charset="0"/>
              </a:rPr>
              <a:t>Chức</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năng</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kênh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phân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phối</a:t>
            </a:r>
            <a:r>
              <a:rPr lang="en-US" sz="3000" dirty="0" smtClean="0">
                <a:latin typeface="Times New Roman" panose="02020603050405020304" pitchFamily="18" charset="0"/>
                <a:cs typeface="Times New Roman" panose="02020603050405020304" pitchFamily="18" charset="0"/>
              </a:rPr>
              <a:t>.</a:t>
            </a:r>
          </a:p>
          <a:p>
            <a:pPr marL="514350" indent="-514350">
              <a:buFont typeface="Arial" panose="020B0604020202020204" pitchFamily="34" charset="0"/>
              <a:buChar char="•"/>
            </a:pPr>
            <a:r>
              <a:rPr lang="en-US" sz="3000" dirty="0" err="1" smtClean="0">
                <a:latin typeface="Times New Roman" panose="02020603050405020304" pitchFamily="18" charset="0"/>
                <a:cs typeface="Times New Roman" panose="02020603050405020304" pitchFamily="18" charset="0"/>
              </a:rPr>
              <a:t>Cách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quản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trị</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kênh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phân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phối</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hiệu</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quả</a:t>
            </a:r>
            <a:r>
              <a:rPr lang="en-US" sz="3000" dirty="0" smtClean="0">
                <a:latin typeface="Times New Roman" panose="02020603050405020304" pitchFamily="18" charset="0"/>
                <a:cs typeface="Times New Roman" panose="02020603050405020304" pitchFamily="18" charset="0"/>
              </a:rPr>
              <a:t>.</a:t>
            </a:r>
          </a:p>
          <a:p>
            <a:r>
              <a:rPr lang="en-US" sz="3000" dirty="0" smtClean="0">
                <a:latin typeface="Times New Roman" panose="02020603050405020304" pitchFamily="18" charset="0"/>
                <a:cs typeface="Times New Roman" panose="02020603050405020304" pitchFamily="18" charset="0"/>
              </a:rPr>
              <a:t>2. </a:t>
            </a:r>
            <a:r>
              <a:rPr lang="en-US" sz="3000" dirty="0" err="1" smtClean="0">
                <a:latin typeface="Times New Roman" panose="02020603050405020304" pitchFamily="18" charset="0"/>
                <a:cs typeface="Times New Roman" panose="02020603050405020304" pitchFamily="18" charset="0"/>
              </a:rPr>
              <a:t>Áp</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dụng</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công</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nghệ</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vào</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quản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trị</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chuỗi</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phân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phối</a:t>
            </a:r>
            <a:r>
              <a:rPr lang="en-US" sz="30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3000" dirty="0" err="1" smtClean="0">
                <a:latin typeface="Times New Roman" panose="02020603050405020304" pitchFamily="18" charset="0"/>
                <a:cs typeface="Times New Roman" panose="02020603050405020304" pitchFamily="18" charset="0"/>
              </a:rPr>
              <a:t>Giới</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thiệu</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phần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mềm</a:t>
            </a:r>
            <a:r>
              <a:rPr lang="en-US" sz="3000" dirty="0" smtClean="0">
                <a:latin typeface="Times New Roman" panose="02020603050405020304" pitchFamily="18" charset="0"/>
                <a:cs typeface="Times New Roman" panose="02020603050405020304" pitchFamily="18" charset="0"/>
              </a:rPr>
              <a:t> DMS.</a:t>
            </a:r>
          </a:p>
          <a:p>
            <a:pPr marL="457200" indent="-457200">
              <a:buFont typeface="Arial" panose="020B0604020202020204" pitchFamily="34" charset="0"/>
              <a:buChar char="•"/>
            </a:pPr>
            <a:r>
              <a:rPr lang="en-US" sz="3000" dirty="0" err="1" smtClean="0">
                <a:latin typeface="Times New Roman" panose="02020603050405020304" pitchFamily="18" charset="0"/>
                <a:cs typeface="Times New Roman" panose="02020603050405020304" pitchFamily="18" charset="0"/>
              </a:rPr>
              <a:t>Các</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thành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phần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của</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phần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mềm</a:t>
            </a:r>
            <a:r>
              <a:rPr lang="en-US" sz="3000" dirty="0" smtClean="0">
                <a:latin typeface="Times New Roman" panose="02020603050405020304" pitchFamily="18" charset="0"/>
                <a:cs typeface="Times New Roman" panose="02020603050405020304" pitchFamily="18" charset="0"/>
              </a:rPr>
              <a:t> DMS.</a:t>
            </a:r>
          </a:p>
          <a:p>
            <a:pPr marL="457200" indent="-457200">
              <a:buFont typeface="Arial" panose="020B0604020202020204" pitchFamily="34" charset="0"/>
              <a:buChar char="•"/>
            </a:pPr>
            <a:r>
              <a:rPr lang="en-US" sz="3000" dirty="0" err="1" smtClean="0">
                <a:latin typeface="Times New Roman" panose="02020603050405020304" pitchFamily="18" charset="0"/>
                <a:cs typeface="Times New Roman" panose="02020603050405020304" pitchFamily="18" charset="0"/>
              </a:rPr>
              <a:t>Mô</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hình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phân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phối</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của</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Vinamilk</a:t>
            </a:r>
            <a:r>
              <a:rPr lang="en-US" sz="3000" dirty="0" smtClean="0">
                <a:latin typeface="Times New Roman" panose="02020603050405020304" pitchFamily="18" charset="0"/>
                <a:cs typeface="Times New Roman" panose="02020603050405020304" pitchFamily="18" charset="0"/>
              </a:rPr>
              <a:t>.</a:t>
            </a:r>
          </a:p>
          <a:p>
            <a:pPr marL="514350" indent="-514350">
              <a:buAutoNum type="arabicPeriod"/>
            </a:pPr>
            <a:endParaRPr lang="en-US"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20615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7881"/>
          </a:xfrm>
        </p:spPr>
        <p:txBody>
          <a:bodyPr>
            <a:norm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2.2 </a:t>
            </a:r>
            <a:r>
              <a:rPr lang="en-US" sz="4000" b="1" dirty="0" err="1" smtClean="0">
                <a:solidFill>
                  <a:srgbClr val="7030A0"/>
                </a:solidFill>
                <a:latin typeface="Times New Roman" panose="02020603050405020304" pitchFamily="18" charset="0"/>
                <a:cs typeface="Times New Roman" panose="02020603050405020304" pitchFamily="18" charset="0"/>
              </a:rPr>
              <a:t>Các</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thành</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phần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của</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phần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mềm</a:t>
            </a:r>
            <a:r>
              <a:rPr lang="en-US" sz="4000" b="1" dirty="0" smtClean="0">
                <a:solidFill>
                  <a:srgbClr val="7030A0"/>
                </a:solidFill>
                <a:latin typeface="Times New Roman" panose="02020603050405020304" pitchFamily="18" charset="0"/>
                <a:cs typeface="Times New Roman" panose="02020603050405020304" pitchFamily="18" charset="0"/>
              </a:rPr>
              <a:t> DMS. Frontend.</a:t>
            </a:r>
            <a:endParaRPr lang="en-US" sz="4000" b="1" dirty="0">
              <a:solidFill>
                <a:srgbClr val="7030A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249382" y="757881"/>
            <a:ext cx="11693236" cy="5262979"/>
          </a:xfrm>
          <a:prstGeom prst="rect">
            <a:avLst/>
          </a:prstGeom>
          <a:noFill/>
        </p:spPr>
        <p:txBody>
          <a:bodyPr wrap="square" rtlCol="0">
            <a:spAutoFit/>
          </a:bodyPr>
          <a:lstStyle/>
          <a:p>
            <a:pPr algn="just"/>
            <a:r>
              <a:rPr lang="en-US" sz="2800" b="1" dirty="0" err="1">
                <a:latin typeface="Times New Roman" panose="02020603050405020304" pitchFamily="18" charset="0"/>
                <a:cs typeface="Times New Roman" panose="02020603050405020304" pitchFamily="18" charset="0"/>
              </a:rPr>
              <a:t>Phần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mềm</a:t>
            </a:r>
            <a:r>
              <a:rPr lang="en-US" sz="2800" b="1" dirty="0">
                <a:latin typeface="Times New Roman" panose="02020603050405020304" pitchFamily="18" charset="0"/>
                <a:cs typeface="Times New Roman" panose="02020603050405020304" pitchFamily="18" charset="0"/>
              </a:rPr>
              <a:t> DMS </a:t>
            </a:r>
            <a:r>
              <a:rPr lang="en-US" sz="2800" b="1" dirty="0" err="1">
                <a:latin typeface="Times New Roman" panose="02020603050405020304" pitchFamily="18" charset="0"/>
                <a:cs typeface="Times New Roman" panose="02020603050405020304" pitchFamily="18" charset="0"/>
              </a:rPr>
              <a:t>hỗ</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trợ</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nhân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viên</a:t>
            </a:r>
            <a:r>
              <a:rPr lang="en-US" sz="2800" b="1" dirty="0">
                <a:latin typeface="Times New Roman" panose="02020603050405020304" pitchFamily="18" charset="0"/>
                <a:cs typeface="Times New Roman" panose="02020603050405020304" pitchFamily="18" charset="0"/>
              </a:rPr>
              <a:t> sales </a:t>
            </a:r>
            <a:r>
              <a:rPr lang="en-US" sz="2800" b="1" dirty="0" err="1">
                <a:latin typeface="Times New Roman" panose="02020603050405020304" pitchFamily="18" charset="0"/>
                <a:cs typeface="Times New Roman" panose="02020603050405020304" pitchFamily="18" charset="0"/>
              </a:rPr>
              <a:t>thị</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trường</a:t>
            </a:r>
            <a:r>
              <a:rPr lang="en-US" sz="2800" b="1" dirty="0" smtClean="0">
                <a:latin typeface="Times New Roman" panose="02020603050405020304" pitchFamily="18" charset="0"/>
                <a:cs typeface="Times New Roman" panose="02020603050405020304" pitchFamily="18" charset="0"/>
              </a:rPr>
              <a:t>.</a:t>
            </a:r>
          </a:p>
          <a:p>
            <a:pPr algn="just"/>
            <a:endParaRPr lang="en-US" sz="2800" dirty="0">
              <a:latin typeface="Times New Roman" panose="02020603050405020304" pitchFamily="18" charset="0"/>
              <a:cs typeface="Times New Roman" panose="02020603050405020304" pitchFamily="18" charset="0"/>
            </a:endParaRPr>
          </a:p>
          <a:p>
            <a:pPr marL="457200" lvl="2" indent="-457200" algn="just">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Lịch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việc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ngày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tuần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tháng</a:t>
            </a:r>
            <a:r>
              <a:rPr lang="en-US" sz="2800" dirty="0">
                <a:latin typeface="Times New Roman" panose="02020603050405020304" pitchFamily="18" charset="0"/>
                <a:cs typeface="Times New Roman" panose="02020603050405020304" pitchFamily="18" charset="0"/>
              </a:rPr>
              <a:t>.</a:t>
            </a:r>
          </a:p>
          <a:p>
            <a:pPr marL="457200" lvl="2" indent="-457200" algn="just">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Kế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hoạch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viếng</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thăm</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ngày</a:t>
            </a:r>
            <a:r>
              <a:rPr lang="en-US" sz="2800" dirty="0">
                <a:latin typeface="Times New Roman" panose="02020603050405020304" pitchFamily="18" charset="0"/>
                <a:cs typeface="Times New Roman" panose="02020603050405020304" pitchFamily="18" charset="0"/>
              </a:rPr>
              <a:t>.</a:t>
            </a:r>
          </a:p>
          <a:p>
            <a:pPr marL="457200" lvl="2" indent="-457200" algn="just">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Ghi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nhận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đặt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từ</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về</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phối</a:t>
            </a:r>
            <a:r>
              <a:rPr lang="en-US" sz="2800" dirty="0">
                <a:latin typeface="Times New Roman" panose="02020603050405020304" pitchFamily="18" charset="0"/>
                <a:cs typeface="Times New Roman" panose="02020603050405020304" pitchFamily="18" charset="0"/>
              </a:rPr>
              <a:t>.</a:t>
            </a:r>
          </a:p>
          <a:p>
            <a:pPr marL="457200" lvl="2" indent="-457200" algn="just">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Giới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thiệu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chương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khuyến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công</a:t>
            </a:r>
            <a:r>
              <a:rPr lang="en-US" sz="2800" dirty="0">
                <a:latin typeface="Times New Roman" panose="02020603050405020304" pitchFamily="18" charset="0"/>
                <a:cs typeface="Times New Roman" panose="02020603050405020304" pitchFamily="18" charset="0"/>
              </a:rPr>
              <a:t> ty.</a:t>
            </a:r>
          </a:p>
          <a:p>
            <a:pPr marL="457200" lvl="2" indent="-457200" algn="just">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Cập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nhật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độ</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a:t>
            </a:r>
          </a:p>
          <a:p>
            <a:pPr marL="457200" lvl="2"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Thu </a:t>
            </a:r>
            <a:r>
              <a:rPr lang="en-US" sz="2800" dirty="0" err="1">
                <a:latin typeface="Times New Roman" panose="02020603050405020304" pitchFamily="18" charset="0"/>
                <a:cs typeface="Times New Roman" panose="02020603050405020304" pitchFamily="18" charset="0"/>
              </a:rPr>
              <a:t>thập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thông</a:t>
            </a:r>
            <a:r>
              <a:rPr lang="en-US" sz="2800" dirty="0">
                <a:latin typeface="Times New Roman" panose="02020603050405020304" pitchFamily="18" charset="0"/>
                <a:cs typeface="Times New Roman" panose="02020603050405020304" pitchFamily="18" charset="0"/>
              </a:rPr>
              <a:t> tin </a:t>
            </a:r>
            <a:r>
              <a:rPr lang="en-US" sz="2800" dirty="0" err="1">
                <a:latin typeface="Times New Roman" panose="02020603050405020304" pitchFamily="18" charset="0"/>
                <a:cs typeface="Times New Roman" panose="02020603050405020304" pitchFamily="18" charset="0"/>
              </a:rPr>
              <a:t>cửa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ảnh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cửa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phẩm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tồn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ảnh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trưng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bày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hồi</a:t>
            </a:r>
            <a:r>
              <a:rPr lang="en-US" sz="2800" dirty="0">
                <a:latin typeface="Times New Roman" panose="02020603050405020304" pitchFamily="18" charset="0"/>
                <a:cs typeface="Times New Roman" panose="02020603050405020304" pitchFamily="18" charset="0"/>
              </a:rPr>
              <a:t> ý </a:t>
            </a:r>
            <a:r>
              <a:rPr lang="en-US" sz="2800" dirty="0" err="1">
                <a:latin typeface="Times New Roman" panose="02020603050405020304" pitchFamily="18" charset="0"/>
                <a:cs typeface="Times New Roman" panose="02020603050405020304" pitchFamily="18" charset="0"/>
              </a:rPr>
              <a:t>kiến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thông</a:t>
            </a:r>
            <a:r>
              <a:rPr lang="en-US" sz="2800" dirty="0">
                <a:latin typeface="Times New Roman" panose="02020603050405020304" pitchFamily="18" charset="0"/>
                <a:cs typeface="Times New Roman" panose="02020603050405020304" pitchFamily="18" charset="0"/>
              </a:rPr>
              <a:t> tin </a:t>
            </a:r>
            <a:r>
              <a:rPr lang="en-US" sz="2800" dirty="0" err="1">
                <a:latin typeface="Times New Roman" panose="02020603050405020304" pitchFamily="18" charset="0"/>
                <a:cs typeface="Times New Roman" panose="02020603050405020304" pitchFamily="18" charset="0"/>
              </a:rPr>
              <a:t>đối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thủ</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cạnh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tranh</a:t>
            </a:r>
            <a:r>
              <a:rPr lang="en-US" sz="2800" dirty="0">
                <a:latin typeface="Times New Roman" panose="02020603050405020304" pitchFamily="18" charset="0"/>
                <a:cs typeface="Times New Roman" panose="02020603050405020304" pitchFamily="18" charset="0"/>
              </a:rPr>
              <a:t>).</a:t>
            </a:r>
          </a:p>
          <a:p>
            <a:pPr marL="457200" lvl="2" indent="-457200" algn="just">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Quản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việc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giao</a:t>
            </a:r>
            <a:r>
              <a:rPr lang="en-US" sz="2800" dirty="0">
                <a:latin typeface="Times New Roman" panose="02020603050405020304" pitchFamily="18" charset="0"/>
                <a:cs typeface="Times New Roman" panose="02020603050405020304" pitchFamily="18" charset="0"/>
              </a:rPr>
              <a:t>.</a:t>
            </a:r>
          </a:p>
          <a:p>
            <a:pPr marL="457200" lvl="2" indent="-457200" algn="just">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Báo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cuối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ngày</a:t>
            </a:r>
            <a:r>
              <a:rPr lang="en-US" sz="2800" dirty="0">
                <a:latin typeface="Times New Roman" panose="02020603050405020304" pitchFamily="18" charset="0"/>
                <a:cs typeface="Times New Roman" panose="02020603050405020304" pitchFamily="18" charset="0"/>
              </a:rPr>
              <a:t>.</a:t>
            </a:r>
          </a:p>
          <a:p>
            <a:pPr marL="457200" indent="-457200" algn="just">
              <a:buFont typeface="Arial" panose="020B0604020202020204" pitchFamily="34" charset="0"/>
              <a:buChar char="•"/>
            </a:pPr>
            <a:r>
              <a:rPr lang="en-US" sz="2800" dirty="0" err="1" smtClean="0">
                <a:latin typeface="Times New Roman" panose="02020603050405020304" pitchFamily="18" charset="0"/>
                <a:cs typeface="Times New Roman" panose="02020603050405020304" pitchFamily="18" charset="0"/>
              </a:rPr>
              <a:t>Báo</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342537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7881"/>
          </a:xfrm>
        </p:spPr>
        <p:txBody>
          <a:bodyPr>
            <a:norm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2.2 </a:t>
            </a:r>
            <a:r>
              <a:rPr lang="en-US" sz="4000" b="1" dirty="0" err="1" smtClean="0">
                <a:solidFill>
                  <a:srgbClr val="7030A0"/>
                </a:solidFill>
                <a:latin typeface="Times New Roman" panose="02020603050405020304" pitchFamily="18" charset="0"/>
                <a:cs typeface="Times New Roman" panose="02020603050405020304" pitchFamily="18" charset="0"/>
              </a:rPr>
              <a:t>Phần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mềm</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riêng</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cho</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nhà</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phân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phối</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lớn</a:t>
            </a:r>
            <a:r>
              <a:rPr lang="en-US" sz="4000" b="1" dirty="0">
                <a:solidFill>
                  <a:srgbClr val="7030A0"/>
                </a:solidFill>
                <a:latin typeface="Times New Roman" panose="02020603050405020304" pitchFamily="18" charset="0"/>
                <a:cs typeface="Times New Roman" panose="02020603050405020304" pitchFamily="18" charset="0"/>
              </a:rPr>
              <a:t>.</a:t>
            </a:r>
          </a:p>
        </p:txBody>
      </p:sp>
      <p:sp>
        <p:nvSpPr>
          <p:cNvPr id="6" name="TextBox 5"/>
          <p:cNvSpPr txBox="1"/>
          <p:nvPr/>
        </p:nvSpPr>
        <p:spPr>
          <a:xfrm>
            <a:off x="249382" y="757881"/>
            <a:ext cx="11693236" cy="4832092"/>
          </a:xfrm>
          <a:prstGeom prst="rect">
            <a:avLst/>
          </a:prstGeom>
          <a:noFill/>
        </p:spPr>
        <p:txBody>
          <a:bodyPr wrap="square" rtlCol="0">
            <a:spAutoFit/>
          </a:bodyPr>
          <a:lstStyle/>
          <a:p>
            <a:pPr marL="457200" lvl="2" indent="-45720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Lập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hoạch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tổng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đặt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từ</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cung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cấp</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nhà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xuất</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hãng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theo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năm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tuần</a:t>
            </a:r>
            <a:r>
              <a:rPr lang="en-US" sz="2800" dirty="0">
                <a:latin typeface="Times New Roman" panose="02020603050405020304" pitchFamily="18" charset="0"/>
                <a:cs typeface="Times New Roman" panose="02020603050405020304" pitchFamily="18" charset="0"/>
              </a:rPr>
              <a:t>.</a:t>
            </a:r>
          </a:p>
          <a:p>
            <a:pPr marL="457200" lvl="2" indent="-45720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Quản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cấp</a:t>
            </a:r>
            <a:r>
              <a:rPr lang="en-US" sz="2800" dirty="0">
                <a:latin typeface="Times New Roman" panose="02020603050405020304" pitchFamily="18" charset="0"/>
                <a:cs typeface="Times New Roman" panose="02020603050405020304" pitchFamily="18" charset="0"/>
              </a:rPr>
              <a:t> 1, 2, 3, 4…</a:t>
            </a:r>
          </a:p>
          <a:p>
            <a:pPr marL="457200" lvl="2" indent="-45720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Quản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tồn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theo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ngành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chủng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marL="457200" lvl="2" indent="-45720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Quản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giao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a:t>
            </a:r>
          </a:p>
          <a:p>
            <a:pPr marL="457200" lvl="2" indent="-45720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Quản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a:t>
            </a:r>
          </a:p>
          <a:p>
            <a:pPr marL="457200" lvl="2" indent="-45720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Thiết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lập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chương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khuyến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chiết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khấu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thưởng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a:t>
            </a:r>
          </a:p>
          <a:p>
            <a:pPr marL="457200" lvl="2" indent="-45720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Quản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chiếu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chương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khuyến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cung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cấp</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nhà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xuất</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hãng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chương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chính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a:t>
            </a:r>
          </a:p>
          <a:p>
            <a:pPr marL="457200" lvl="2" indent="-45720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Quản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nhân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kinh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doanh</a:t>
            </a:r>
            <a:r>
              <a:rPr lang="en-US" sz="28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2800" dirty="0" err="1" smtClean="0">
                <a:latin typeface="Times New Roman" panose="02020603050405020304" pitchFamily="18" charset="0"/>
                <a:cs typeface="Times New Roman" panose="02020603050405020304" pitchFamily="18" charset="0"/>
              </a:rPr>
              <a:t>Báo</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thống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kê</a:t>
            </a:r>
            <a:r>
              <a:rPr lang="en-US" sz="2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379886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7881"/>
          </a:xfrm>
        </p:spPr>
        <p:txBody>
          <a:bodyPr>
            <a:norm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2.3 </a:t>
            </a:r>
            <a:r>
              <a:rPr lang="en-US" sz="4000" b="1" dirty="0" err="1" smtClean="0">
                <a:solidFill>
                  <a:srgbClr val="7030A0"/>
                </a:solidFill>
                <a:latin typeface="Times New Roman" panose="02020603050405020304" pitchFamily="18" charset="0"/>
                <a:cs typeface="Times New Roman" panose="02020603050405020304" pitchFamily="18" charset="0"/>
              </a:rPr>
              <a:t>Hệ</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thống</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phân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phối</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của</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Vinamilk</a:t>
            </a:r>
            <a:r>
              <a:rPr lang="en-US" sz="4000" b="1" dirty="0" smtClean="0">
                <a:solidFill>
                  <a:srgbClr val="7030A0"/>
                </a:solidFill>
                <a:latin typeface="Times New Roman" panose="02020603050405020304" pitchFamily="18" charset="0"/>
                <a:cs typeface="Times New Roman" panose="02020603050405020304" pitchFamily="18" charset="0"/>
              </a:rPr>
              <a:t>.</a:t>
            </a:r>
            <a:endParaRPr lang="en-US" sz="4000" b="1" dirty="0">
              <a:solidFill>
                <a:srgbClr val="7030A0"/>
              </a:solidFill>
              <a:latin typeface="Times New Roman" panose="02020603050405020304" pitchFamily="18" charset="0"/>
              <a:cs typeface="Times New Roman" panose="02020603050405020304" pitchFamily="18" charset="0"/>
            </a:endParaRP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1368266" y="762952"/>
            <a:ext cx="9455468" cy="6095048"/>
          </a:xfrm>
          <a:prstGeom prst="rect">
            <a:avLst/>
          </a:prstGeom>
        </p:spPr>
      </p:pic>
    </p:spTree>
    <p:extLst>
      <p:ext uri="{BB962C8B-B14F-4D97-AF65-F5344CB8AC3E}">
        <p14:creationId xmlns:p14="http://schemas.microsoft.com/office/powerpoint/2010/main" val="13687981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7881"/>
          </a:xfrm>
        </p:spPr>
        <p:txBody>
          <a:bodyPr>
            <a:norm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2.3.1 </a:t>
            </a:r>
            <a:r>
              <a:rPr lang="en-US" sz="4000" b="1" dirty="0" err="1" smtClean="0">
                <a:solidFill>
                  <a:srgbClr val="7030A0"/>
                </a:solidFill>
                <a:latin typeface="Times New Roman" panose="02020603050405020304" pitchFamily="18" charset="0"/>
                <a:cs typeface="Times New Roman" panose="02020603050405020304" pitchFamily="18" charset="0"/>
              </a:rPr>
              <a:t>Chính</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sách</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phân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phối</a:t>
            </a:r>
            <a:r>
              <a:rPr lang="en-US" sz="4000" b="1" dirty="0" smtClean="0">
                <a:solidFill>
                  <a:srgbClr val="7030A0"/>
                </a:solidFill>
                <a:latin typeface="Times New Roman" panose="02020603050405020304" pitchFamily="18" charset="0"/>
                <a:cs typeface="Times New Roman" panose="02020603050405020304" pitchFamily="18" charset="0"/>
              </a:rPr>
              <a:t>.</a:t>
            </a:r>
            <a:endParaRPr lang="en-US" sz="4000" b="1" dirty="0">
              <a:solidFill>
                <a:srgbClr val="7030A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249382" y="757881"/>
            <a:ext cx="11693236" cy="954107"/>
          </a:xfrm>
          <a:prstGeom prst="rect">
            <a:avLst/>
          </a:prstGeom>
          <a:noFill/>
        </p:spPr>
        <p:txBody>
          <a:bodyPr wrap="square" rtlCol="0">
            <a:spAutoFit/>
          </a:bodyPr>
          <a:lstStyle/>
          <a:p>
            <a:pPr marL="457200" lvl="0" indent="-457200" algn="just">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Chủ</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trương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mở</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rộng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điểm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lẻ</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cùng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nhiều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ưu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mong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muốn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họ</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thành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khách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thiết</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49382" y="1750406"/>
            <a:ext cx="11693236" cy="1384995"/>
          </a:xfrm>
          <a:prstGeom prst="rect">
            <a:avLst/>
          </a:prstGeom>
          <a:noFill/>
        </p:spPr>
        <p:txBody>
          <a:bodyPr wrap="square" rtlCol="0">
            <a:spAutoFit/>
          </a:bodyPr>
          <a:lstStyle/>
          <a:p>
            <a:pPr marL="457200" lvl="0" indent="-457200" algn="just">
              <a:buFont typeface="Arial" panose="020B0604020202020204" pitchFamily="34" charset="0"/>
              <a:buChar char="•"/>
            </a:pPr>
            <a:r>
              <a:rPr lang="en-US" sz="2800" dirty="0" err="1" smtClean="0">
                <a:latin typeface="Times New Roman" panose="02020603050405020304" pitchFamily="18" charset="0"/>
                <a:cs typeface="Times New Roman" panose="02020603050405020304" pitchFamily="18" charset="0"/>
              </a:rPr>
              <a:t>Áp</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dụng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tỉ</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lệ</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chiết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khấu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theo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lượng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nhập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toàn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bộ</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hệ</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thống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Khách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tiền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ngay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hoặc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tiền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đúng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nâng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tỉ</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lệ</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chiết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khấu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thanh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cao</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249382" y="3173819"/>
            <a:ext cx="11693236" cy="523220"/>
          </a:xfrm>
          <a:prstGeom prst="rect">
            <a:avLst/>
          </a:prstGeom>
          <a:noFill/>
        </p:spPr>
        <p:txBody>
          <a:bodyPr wrap="square" rtlCol="0">
            <a:spAutoFit/>
          </a:bodyPr>
          <a:lstStyle/>
          <a:p>
            <a:pPr marL="457200" lvl="0" indent="-457200" algn="just">
              <a:buFont typeface="Arial" panose="020B0604020202020204" pitchFamily="34" charset="0"/>
              <a:buChar char="•"/>
            </a:pPr>
            <a:r>
              <a:rPr lang="en-US" sz="2800" dirty="0" err="1" smtClean="0">
                <a:latin typeface="Times New Roman" panose="02020603050405020304" pitchFamily="18" charset="0"/>
                <a:cs typeface="Times New Roman" panose="02020603050405020304" pitchFamily="18" charset="0"/>
              </a:rPr>
              <a:t>Chính</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sách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hỗ</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phương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tiện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vận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chuyển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tỉnh</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249382" y="3735457"/>
            <a:ext cx="11693236" cy="954107"/>
          </a:xfrm>
          <a:prstGeom prst="rect">
            <a:avLst/>
          </a:prstGeom>
          <a:noFill/>
        </p:spPr>
        <p:txBody>
          <a:bodyPr wrap="square" rtlCol="0">
            <a:spAutoFit/>
          </a:bodyPr>
          <a:lstStyle/>
          <a:p>
            <a:pPr marL="457200" lvl="0" indent="-457200" algn="just">
              <a:buFont typeface="Arial" panose="020B0604020202020204" pitchFamily="34" charset="0"/>
              <a:buChar char="•"/>
            </a:pPr>
            <a:r>
              <a:rPr lang="en-US" sz="2800" dirty="0" err="1" smtClean="0">
                <a:latin typeface="Times New Roman" panose="02020603050405020304" pitchFamily="18" charset="0"/>
                <a:cs typeface="Times New Roman" panose="02020603050405020304" pitchFamily="18" charset="0"/>
              </a:rPr>
              <a:t>Với</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những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đại</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lý</a:t>
            </a: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vi </a:t>
            </a:r>
            <a:r>
              <a:rPr lang="en-US" sz="2800" dirty="0" err="1">
                <a:latin typeface="Times New Roman" panose="02020603050405020304" pitchFamily="18" charset="0"/>
                <a:cs typeface="Times New Roman" panose="02020603050405020304" pitchFamily="18" charset="0"/>
              </a:rPr>
              <a:t>phạm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hợp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đồng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xấu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ảnh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công</a:t>
            </a:r>
            <a:r>
              <a:rPr lang="en-US" sz="2800" dirty="0">
                <a:latin typeface="Times New Roman" panose="02020603050405020304" pitchFamily="18" charset="0"/>
                <a:cs typeface="Times New Roman" panose="02020603050405020304" pitchFamily="18" charset="0"/>
              </a:rPr>
              <a:t> ty, </a:t>
            </a:r>
            <a:r>
              <a:rPr lang="en-US" sz="2800" dirty="0" err="1">
                <a:latin typeface="Times New Roman" panose="02020603050405020304" pitchFamily="18" charset="0"/>
                <a:cs typeface="Times New Roman" panose="02020603050405020304" pitchFamily="18" charset="0"/>
              </a:rPr>
              <a:t>Vinamilk</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quyết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loại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bỏ</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249382" y="4727982"/>
            <a:ext cx="11693236" cy="1384995"/>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err="1" smtClean="0">
                <a:latin typeface="Times New Roman" panose="02020603050405020304" pitchFamily="18" charset="0"/>
                <a:cs typeface="Times New Roman" panose="02020603050405020304" pitchFamily="18" charset="0"/>
              </a:rPr>
              <a:t>Chính</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sách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ngộ</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thỏa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đội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ngũ</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kinh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doanh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tiếp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tục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bổ</a:t>
            </a:r>
            <a:r>
              <a:rPr lang="en-US" sz="2800" dirty="0">
                <a:latin typeface="Times New Roman" panose="02020603050405020304" pitchFamily="18" charset="0"/>
                <a:cs typeface="Times New Roman" panose="02020603050405020304" pitchFamily="18" charset="0"/>
              </a:rPr>
              <a:t> sung </a:t>
            </a:r>
            <a:r>
              <a:rPr lang="en-US" sz="2800" dirty="0" err="1">
                <a:latin typeface="Times New Roman" panose="02020603050405020304" pitchFamily="18" charset="0"/>
                <a:cs typeface="Times New Roman" panose="02020603050405020304" pitchFamily="18" charset="0"/>
              </a:rPr>
              <a:t>đội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ngũ</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viện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kinh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doanh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hỗ</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điểm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lẻ</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cửa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lẻ</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trực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tiếp</a:t>
            </a:r>
            <a:r>
              <a:rPr lang="en-US" sz="2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20989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7881"/>
          </a:xfrm>
        </p:spPr>
        <p:txBody>
          <a:bodyPr>
            <a:norm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2.3.2 </a:t>
            </a:r>
            <a:r>
              <a:rPr lang="en-US" sz="4000" b="1" dirty="0" err="1" smtClean="0">
                <a:solidFill>
                  <a:srgbClr val="7030A0"/>
                </a:solidFill>
                <a:latin typeface="Times New Roman" panose="02020603050405020304" pitchFamily="18" charset="0"/>
                <a:cs typeface="Times New Roman" panose="02020603050405020304" pitchFamily="18" charset="0"/>
              </a:rPr>
              <a:t>Khó</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khăn</a:t>
            </a:r>
            <a:r>
              <a:rPr lang="en-US" sz="4000" b="1" dirty="0" smtClean="0">
                <a:solidFill>
                  <a:srgbClr val="7030A0"/>
                </a:solidFill>
                <a:latin typeface="Times New Roman" panose="02020603050405020304" pitchFamily="18" charset="0"/>
                <a:cs typeface="Times New Roman" panose="02020603050405020304" pitchFamily="18" charset="0"/>
              </a:rPr>
              <a:t>.</a:t>
            </a:r>
            <a:endParaRPr lang="en-US" sz="4000" b="1" dirty="0">
              <a:solidFill>
                <a:srgbClr val="7030A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249382" y="1038708"/>
            <a:ext cx="11693236" cy="954107"/>
          </a:xfrm>
          <a:prstGeom prst="rect">
            <a:avLst/>
          </a:prstGeom>
          <a:noFill/>
        </p:spPr>
        <p:txBody>
          <a:bodyPr wrap="square" rtlCol="0">
            <a:spAutoFit/>
          </a:bodyPr>
          <a:lstStyle/>
          <a:p>
            <a:pPr marL="457200" lvl="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L</a:t>
            </a:r>
            <a:r>
              <a:rPr lang="vi-VN" sz="2800" dirty="0" smtClean="0">
                <a:latin typeface="Times New Roman" panose="02020603050405020304" pitchFamily="18" charset="0"/>
                <a:cs typeface="Times New Roman" panose="02020603050405020304" pitchFamily="18" charset="0"/>
              </a:rPr>
              <a:t>ưu </a:t>
            </a:r>
            <a:r>
              <a:rPr lang="vi-VN" sz="2800" dirty="0">
                <a:latin typeface="Times New Roman" panose="02020603050405020304" pitchFamily="18" charset="0"/>
                <a:cs typeface="Times New Roman" panose="02020603050405020304" pitchFamily="18" charset="0"/>
              </a:rPr>
              <a:t>trữ thông tin bằng nhiều loại giấy tờ, phức tạp cho việc lập báo cáo, quản lý công nợ.</a:t>
            </a:r>
            <a:endParaRPr lang="en-US" sz="28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49382" y="2524829"/>
            <a:ext cx="11693236" cy="954107"/>
          </a:xfrm>
          <a:prstGeom prst="rect">
            <a:avLst/>
          </a:prstGeom>
          <a:noFill/>
        </p:spPr>
        <p:txBody>
          <a:bodyPr wrap="square" rtlCol="0">
            <a:spAutoFit/>
          </a:bodyPr>
          <a:lstStyle/>
          <a:p>
            <a:pPr marL="457200" lvl="0" indent="-457200" algn="just">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K</a:t>
            </a:r>
            <a:r>
              <a:rPr lang="vi-VN" sz="2800" dirty="0" smtClean="0">
                <a:latin typeface="Times New Roman" panose="02020603050405020304" pitchFamily="18" charset="0"/>
                <a:cs typeface="Times New Roman" panose="02020603050405020304" pitchFamily="18" charset="0"/>
              </a:rPr>
              <a:t>hông </a:t>
            </a:r>
            <a:r>
              <a:rPr lang="vi-VN" sz="2800" dirty="0">
                <a:latin typeface="Times New Roman" panose="02020603050405020304" pitchFamily="18" charset="0"/>
                <a:cs typeface="Times New Roman" panose="02020603050405020304" pitchFamily="18" charset="0"/>
              </a:rPr>
              <a:t>quản lý, kiểm tra được các chương trình trưng bày tại các địa điểm bán lẻ.</a:t>
            </a:r>
            <a:endParaRPr lang="en-US" sz="28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249382" y="4010950"/>
            <a:ext cx="11693236" cy="1384995"/>
          </a:xfrm>
          <a:prstGeom prst="rect">
            <a:avLst/>
          </a:prstGeom>
          <a:noFill/>
        </p:spPr>
        <p:txBody>
          <a:bodyPr wrap="square" rtlCol="0">
            <a:spAutoFit/>
          </a:bodyPr>
          <a:lstStyle/>
          <a:p>
            <a:pPr marL="457200" lvl="0" indent="-457200" algn="just">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H</a:t>
            </a:r>
            <a:r>
              <a:rPr lang="vi-VN" sz="2800" dirty="0" smtClean="0">
                <a:latin typeface="Times New Roman" panose="02020603050405020304" pitchFamily="18" charset="0"/>
                <a:cs typeface="Times New Roman" panose="02020603050405020304" pitchFamily="18" charset="0"/>
              </a:rPr>
              <a:t>ạn </a:t>
            </a:r>
            <a:r>
              <a:rPr lang="vi-VN" sz="2800" dirty="0">
                <a:latin typeface="Times New Roman" panose="02020603050405020304" pitchFamily="18" charset="0"/>
                <a:cs typeface="Times New Roman" panose="02020603050405020304" pitchFamily="18" charset="0"/>
              </a:rPr>
              <a:t>chế về công nghệ, không thể cập nhật theo thời gian thực về số lượng, tồn kho, vận chuyển nên khó khăn trong việc kiểm soát tại các điểm bán. Chậm nắm bắt đo lường giữa cung và cầu.</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891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7881"/>
          </a:xfrm>
        </p:spPr>
        <p:txBody>
          <a:bodyPr>
            <a:norm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2.3.2 </a:t>
            </a:r>
            <a:r>
              <a:rPr lang="en-US" sz="4000" b="1" dirty="0" err="1" smtClean="0">
                <a:solidFill>
                  <a:srgbClr val="7030A0"/>
                </a:solidFill>
                <a:latin typeface="Times New Roman" panose="02020603050405020304" pitchFamily="18" charset="0"/>
                <a:cs typeface="Times New Roman" panose="02020603050405020304" pitchFamily="18" charset="0"/>
              </a:rPr>
              <a:t>Khó</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khăn</a:t>
            </a:r>
            <a:r>
              <a:rPr lang="en-US" sz="4000" b="1" dirty="0" smtClean="0">
                <a:solidFill>
                  <a:srgbClr val="7030A0"/>
                </a:solidFill>
                <a:latin typeface="Times New Roman" panose="02020603050405020304" pitchFamily="18" charset="0"/>
                <a:cs typeface="Times New Roman" panose="02020603050405020304" pitchFamily="18" charset="0"/>
              </a:rPr>
              <a:t>.</a:t>
            </a:r>
            <a:endParaRPr lang="en-US" sz="4000" b="1" dirty="0">
              <a:solidFill>
                <a:srgbClr val="7030A0"/>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249382" y="1223639"/>
            <a:ext cx="11693236" cy="1815882"/>
          </a:xfrm>
          <a:prstGeom prst="rect">
            <a:avLst/>
          </a:prstGeom>
          <a:noFill/>
        </p:spPr>
        <p:txBody>
          <a:bodyPr wrap="square" rtlCol="0">
            <a:spAutoFit/>
          </a:bodyPr>
          <a:lstStyle/>
          <a:p>
            <a:pPr marL="457200" lvl="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Đ</a:t>
            </a:r>
            <a:r>
              <a:rPr lang="vi-VN" sz="2800" dirty="0" smtClean="0">
                <a:latin typeface="Times New Roman" panose="02020603050405020304" pitchFamily="18" charset="0"/>
                <a:cs typeface="Times New Roman" panose="02020603050405020304" pitchFamily="18" charset="0"/>
              </a:rPr>
              <a:t>o </a:t>
            </a:r>
            <a:r>
              <a:rPr lang="vi-VN" sz="2800" dirty="0">
                <a:latin typeface="Times New Roman" panose="02020603050405020304" pitchFamily="18" charset="0"/>
                <a:cs typeface="Times New Roman" panose="02020603050405020304" pitchFamily="18" charset="0"/>
              </a:rPr>
              <a:t>lường độ bao phủ thị </a:t>
            </a:r>
            <a:r>
              <a:rPr lang="vi-VN" sz="2800" dirty="0" smtClean="0">
                <a:latin typeface="Times New Roman" panose="02020603050405020304" pitchFamily="18" charset="0"/>
                <a:cs typeface="Times New Roman" panose="02020603050405020304" pitchFamily="18" charset="0"/>
              </a:rPr>
              <a:t>trường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chậm</a:t>
            </a:r>
            <a:r>
              <a:rPr lang="vi-VN" sz="2800" dirty="0" smtClean="0">
                <a:latin typeface="Times New Roman" panose="02020603050405020304" pitchFamily="18" charset="0"/>
                <a:cs typeface="Times New Roman" panose="02020603050405020304" pitchFamily="18" charset="0"/>
              </a:rPr>
              <a:t>, hạn </a:t>
            </a:r>
            <a:r>
              <a:rPr lang="vi-VN" sz="2800" dirty="0">
                <a:latin typeface="Times New Roman" panose="02020603050405020304" pitchFamily="18" charset="0"/>
                <a:cs typeface="Times New Roman" panose="02020603050405020304" pitchFamily="18" charset="0"/>
              </a:rPr>
              <a:t>chế trong việc ghi </a:t>
            </a:r>
            <a:r>
              <a:rPr lang="vi-VN" sz="2800" dirty="0" smtClean="0">
                <a:latin typeface="Times New Roman" panose="02020603050405020304" pitchFamily="18" charset="0"/>
                <a:cs typeface="Times New Roman" panose="02020603050405020304" pitchFamily="18" charset="0"/>
              </a:rPr>
              <a:t>nhận </a:t>
            </a:r>
            <a:r>
              <a:rPr lang="vi-VN" sz="2800" dirty="0">
                <a:latin typeface="Times New Roman" panose="02020603050405020304" pitchFamily="18" charset="0"/>
                <a:cs typeface="Times New Roman" panose="02020603050405020304" pitchFamily="18" charset="0"/>
              </a:rPr>
              <a:t>phản hồi từ khách hàng, chưa thể tìm hiểu hành vi, sở thích của khách hàng, nên chưa phát huy tối đa tác dụng của chiến lược phân phối, chiến lược quảng cáo, khuyến mãi.</a:t>
            </a:r>
            <a:endParaRPr lang="en-US" sz="28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249382" y="3505279"/>
            <a:ext cx="11693236" cy="1384995"/>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K</a:t>
            </a:r>
            <a:r>
              <a:rPr lang="vi-VN" sz="2800" dirty="0" smtClean="0">
                <a:latin typeface="Times New Roman" panose="02020603050405020304" pitchFamily="18" charset="0"/>
                <a:cs typeface="Times New Roman" panose="02020603050405020304" pitchFamily="18" charset="0"/>
              </a:rPr>
              <a:t>hông </a:t>
            </a:r>
            <a:r>
              <a:rPr lang="vi-VN" sz="2800" dirty="0">
                <a:latin typeface="Times New Roman" panose="02020603050405020304" pitchFamily="18" charset="0"/>
                <a:cs typeface="Times New Roman" panose="02020603050405020304" pitchFamily="18" charset="0"/>
              </a:rPr>
              <a:t>nắm bắt được thời gian làm việc của nhân viên bán hàng, tốn thời gian kiểm tra nhân viên, cấp quản lý chỉ thông qua doanh số để đánh giá nhưng chưa tối ưu hiệu suất và kết quả làm việc.</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267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7881"/>
          </a:xfrm>
        </p:spPr>
        <p:txBody>
          <a:bodyPr>
            <a:norm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2.3.3 </a:t>
            </a:r>
            <a:r>
              <a:rPr lang="en-US" sz="4000" b="1" dirty="0" err="1" smtClean="0">
                <a:solidFill>
                  <a:srgbClr val="7030A0"/>
                </a:solidFill>
                <a:latin typeface="Times New Roman" panose="02020603050405020304" pitchFamily="18" charset="0"/>
                <a:cs typeface="Times New Roman" panose="02020603050405020304" pitchFamily="18" charset="0"/>
              </a:rPr>
              <a:t>Vinamilk</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sau</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khi</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áp</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dụng</a:t>
            </a:r>
            <a:r>
              <a:rPr lang="en-US" sz="4000" b="1" dirty="0" smtClean="0">
                <a:solidFill>
                  <a:srgbClr val="7030A0"/>
                </a:solidFill>
                <a:latin typeface="Times New Roman" panose="02020603050405020304" pitchFamily="18" charset="0"/>
                <a:cs typeface="Times New Roman" panose="02020603050405020304" pitchFamily="18" charset="0"/>
              </a:rPr>
              <a:t> DMS.</a:t>
            </a:r>
            <a:endParaRPr lang="en-US" sz="4000" b="1" dirty="0">
              <a:solidFill>
                <a:srgbClr val="7030A0"/>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249382" y="771038"/>
            <a:ext cx="11693236" cy="954107"/>
          </a:xfrm>
          <a:prstGeom prst="rect">
            <a:avLst/>
          </a:prstGeom>
          <a:noFill/>
        </p:spPr>
        <p:txBody>
          <a:bodyPr wrap="square" rtlCol="0">
            <a:spAutoFit/>
          </a:bodyPr>
          <a:lstStyle/>
          <a:p>
            <a:pPr marL="457200" lvl="0" indent="-457200" algn="just">
              <a:buFont typeface="Arial" panose="020B0604020202020204" pitchFamily="34" charset="0"/>
              <a:buChar char="•"/>
            </a:pPr>
            <a:r>
              <a:rPr lang="en-US" sz="2800" dirty="0" err="1" smtClean="0">
                <a:latin typeface="Times New Roman" panose="02020603050405020304" pitchFamily="18" charset="0"/>
                <a:cs typeface="Times New Roman" panose="02020603050405020304" pitchFamily="18" charset="0"/>
              </a:rPr>
              <a:t>Mục</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tiêu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trở</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thành</a:t>
            </a:r>
            <a:r>
              <a:rPr lang="en-US" sz="2800" dirty="0">
                <a:latin typeface="Times New Roman" panose="02020603050405020304" pitchFamily="18" charset="0"/>
                <a:cs typeface="Times New Roman" panose="02020603050405020304" pitchFamily="18" charset="0"/>
              </a:rPr>
              <a:t> 1 trong 50 </a:t>
            </a:r>
            <a:r>
              <a:rPr lang="en-US" sz="2800" dirty="0" err="1">
                <a:latin typeface="Times New Roman" panose="02020603050405020304" pitchFamily="18" charset="0"/>
                <a:cs typeface="Times New Roman" panose="02020603050405020304" pitchFamily="18" charset="0"/>
              </a:rPr>
              <a:t>công</a:t>
            </a:r>
            <a:r>
              <a:rPr lang="en-US" sz="2800" dirty="0">
                <a:latin typeface="Times New Roman" panose="02020603050405020304" pitchFamily="18" charset="0"/>
                <a:cs typeface="Times New Roman" panose="02020603050405020304" pitchFamily="18" charset="0"/>
              </a:rPr>
              <a:t> ty </a:t>
            </a:r>
            <a:r>
              <a:rPr lang="en-US" sz="2800" dirty="0" err="1">
                <a:latin typeface="Times New Roman" panose="02020603050405020304" pitchFamily="18" charset="0"/>
                <a:cs typeface="Times New Roman" panose="02020603050405020304" pitchFamily="18" charset="0"/>
              </a:rPr>
              <a:t>sữa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lớn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năm</a:t>
            </a:r>
            <a:r>
              <a:rPr lang="en-US" sz="2800" dirty="0">
                <a:latin typeface="Times New Roman" panose="02020603050405020304" pitchFamily="18" charset="0"/>
                <a:cs typeface="Times New Roman" panose="02020603050405020304" pitchFamily="18" charset="0"/>
              </a:rPr>
              <a:t> 2017 </a:t>
            </a:r>
            <a:r>
              <a:rPr lang="en-US" sz="2800" dirty="0" err="1">
                <a:latin typeface="Times New Roman" panose="02020603050405020304" pitchFamily="18" charset="0"/>
                <a:cs typeface="Times New Roman" panose="02020603050405020304" pitchFamily="18" charset="0"/>
              </a:rPr>
              <a:t>với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doanh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đạt</a:t>
            </a:r>
            <a:r>
              <a:rPr lang="en-US" sz="2800" dirty="0">
                <a:latin typeface="Times New Roman" panose="02020603050405020304" pitchFamily="18" charset="0"/>
                <a:cs typeface="Times New Roman" panose="02020603050405020304" pitchFamily="18" charset="0"/>
              </a:rPr>
              <a:t> 3 </a:t>
            </a:r>
            <a:r>
              <a:rPr lang="en-US" sz="2800" dirty="0" err="1">
                <a:latin typeface="Times New Roman" panose="02020603050405020304" pitchFamily="18" charset="0"/>
                <a:cs typeface="Times New Roman" panose="02020603050405020304" pitchFamily="18" charset="0"/>
              </a:rPr>
              <a:t>tỷ</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USD.</a:t>
            </a:r>
            <a:endParaRPr lang="en-US" sz="28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249382" y="1653737"/>
            <a:ext cx="11693236" cy="1384995"/>
          </a:xfrm>
          <a:prstGeom prst="rect">
            <a:avLst/>
          </a:prstGeom>
          <a:noFill/>
        </p:spPr>
        <p:txBody>
          <a:bodyPr wrap="square" rtlCol="0">
            <a:spAutoFit/>
          </a:bodyPr>
          <a:lstStyle/>
          <a:p>
            <a:pPr marL="457200" indent="-457200" algn="just">
              <a:buFont typeface="Arial" panose="020B0604020202020204" pitchFamily="34" charset="0"/>
              <a:buChar char="•"/>
            </a:pPr>
            <a:r>
              <a:rPr lang="vi-VN" sz="2800" dirty="0">
                <a:latin typeface="Times New Roman" panose="02020603050405020304" pitchFamily="18" charset="0"/>
                <a:cs typeface="Times New Roman" panose="02020603050405020304" pitchFamily="18" charset="0"/>
              </a:rPr>
              <a:t>Hệ thống của Viettel có khả năng mở rộng không hạn chế số lượng người sử dụng, nhất là giải pháp này kết hợp với mạng 3G của Viettel đã giúp công ty giải quyết được bài toán quản lý các điểm bán rộng khắp của Vinamilk.</a:t>
            </a:r>
            <a:endParaRPr lang="en-US" sz="28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49382" y="3038732"/>
            <a:ext cx="11693236" cy="1384995"/>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B</a:t>
            </a:r>
            <a:r>
              <a:rPr lang="vi-VN" sz="2800" dirty="0" smtClean="0">
                <a:latin typeface="Times New Roman" panose="02020603050405020304" pitchFamily="18" charset="0"/>
                <a:cs typeface="Times New Roman" panose="02020603050405020304" pitchFamily="18" charset="0"/>
              </a:rPr>
              <a:t>ộ </a:t>
            </a:r>
            <a:r>
              <a:rPr lang="vi-VN" sz="2800" dirty="0">
                <a:latin typeface="Times New Roman" panose="02020603050405020304" pitchFamily="18" charset="0"/>
                <a:cs typeface="Times New Roman" panose="02020603050405020304" pitchFamily="18" charset="0"/>
              </a:rPr>
              <a:t>máy bán hàng của Vinamilk bao </a:t>
            </a:r>
            <a:r>
              <a:rPr lang="vi-VN" sz="2800" dirty="0" smtClean="0">
                <a:latin typeface="Times New Roman" panose="02020603050405020304" pitchFamily="18" charset="0"/>
                <a:cs typeface="Times New Roman" panose="02020603050405020304" pitchFamily="18" charset="0"/>
              </a:rPr>
              <a:t>gồm</a:t>
            </a:r>
            <a:r>
              <a:rPr lang="en-US" sz="2800" dirty="0" smtClean="0">
                <a:latin typeface="Times New Roman" panose="02020603050405020304" pitchFamily="18" charset="0"/>
                <a:cs typeface="Times New Roman" panose="02020603050405020304" pitchFamily="18" charset="0"/>
              </a:rPr>
              <a:t>: N</a:t>
            </a:r>
            <a:r>
              <a:rPr lang="vi-VN" sz="2800" dirty="0" smtClean="0">
                <a:latin typeface="Times New Roman" panose="02020603050405020304" pitchFamily="18" charset="0"/>
                <a:cs typeface="Times New Roman" panose="02020603050405020304" pitchFamily="18" charset="0"/>
              </a:rPr>
              <a:t>hà </a:t>
            </a:r>
            <a:r>
              <a:rPr lang="vi-VN" sz="2800" dirty="0">
                <a:latin typeface="Times New Roman" panose="02020603050405020304" pitchFamily="18" charset="0"/>
                <a:cs typeface="Times New Roman" panose="02020603050405020304" pitchFamily="18" charset="0"/>
              </a:rPr>
              <a:t>phân </a:t>
            </a:r>
            <a:r>
              <a:rPr lang="vi-VN" sz="2800" dirty="0" smtClean="0">
                <a:latin typeface="Times New Roman" panose="02020603050405020304" pitchFamily="18" charset="0"/>
                <a:cs typeface="Times New Roman" panose="02020603050405020304" pitchFamily="18" charset="0"/>
              </a:rPr>
              <a:t>phối</a:t>
            </a:r>
            <a:r>
              <a:rPr lang="en-US" sz="2800" dirty="0" smtClean="0">
                <a:latin typeface="Times New Roman" panose="02020603050405020304" pitchFamily="18" charset="0"/>
                <a:cs typeface="Times New Roman" panose="02020603050405020304" pitchFamily="18" charset="0"/>
              </a:rPr>
              <a:t>, G</a:t>
            </a:r>
            <a:r>
              <a:rPr lang="vi-VN" sz="2800" dirty="0" smtClean="0">
                <a:latin typeface="Times New Roman" panose="02020603050405020304" pitchFamily="18" charset="0"/>
                <a:cs typeface="Times New Roman" panose="02020603050405020304" pitchFamily="18" charset="0"/>
              </a:rPr>
              <a:t>iám </a:t>
            </a:r>
            <a:r>
              <a:rPr lang="vi-VN" sz="2800" dirty="0">
                <a:latin typeface="Times New Roman" panose="02020603050405020304" pitchFamily="18" charset="0"/>
                <a:cs typeface="Times New Roman" panose="02020603050405020304" pitchFamily="18" charset="0"/>
              </a:rPr>
              <a:t>sát bán </a:t>
            </a:r>
            <a:r>
              <a:rPr lang="vi-VN" sz="2800" dirty="0" smtClean="0">
                <a:latin typeface="Times New Roman" panose="02020603050405020304" pitchFamily="18" charset="0"/>
                <a:cs typeface="Times New Roman" panose="02020603050405020304" pitchFamily="18" charset="0"/>
              </a:rPr>
              <a:t>hàng</a:t>
            </a:r>
            <a:r>
              <a:rPr lang="en-US" sz="2800" dirty="0" smtClean="0">
                <a:latin typeface="Times New Roman" panose="02020603050405020304" pitchFamily="18" charset="0"/>
                <a:cs typeface="Times New Roman" panose="02020603050405020304" pitchFamily="18" charset="0"/>
              </a:rPr>
              <a:t>, N</a:t>
            </a:r>
            <a:r>
              <a:rPr lang="vi-VN" sz="2800" dirty="0" smtClean="0">
                <a:latin typeface="Times New Roman" panose="02020603050405020304" pitchFamily="18" charset="0"/>
                <a:cs typeface="Times New Roman" panose="02020603050405020304" pitchFamily="18" charset="0"/>
              </a:rPr>
              <a:t>hân </a:t>
            </a:r>
            <a:r>
              <a:rPr lang="vi-VN" sz="2800" dirty="0">
                <a:latin typeface="Times New Roman" panose="02020603050405020304" pitchFamily="18" charset="0"/>
                <a:cs typeface="Times New Roman" panose="02020603050405020304" pitchFamily="18" charset="0"/>
              </a:rPr>
              <a:t>viên bán </a:t>
            </a:r>
            <a:r>
              <a:rPr lang="vi-VN" sz="2800" dirty="0" smtClean="0">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sẽ </a:t>
            </a:r>
            <a:r>
              <a:rPr lang="vi-VN" sz="2800" dirty="0">
                <a:latin typeface="Times New Roman" panose="02020603050405020304" pitchFamily="18" charset="0"/>
                <a:cs typeface="Times New Roman" panose="02020603050405020304" pitchFamily="18" charset="0"/>
              </a:rPr>
              <a:t>được kết nối trên một phần mềm thống nhất, cơ sở dữ liệu tập trung, trực tuyến, tức thì và liên </a:t>
            </a:r>
            <a:r>
              <a:rPr lang="vi-VN" sz="2800" dirty="0" smtClean="0">
                <a:latin typeface="Times New Roman" panose="02020603050405020304" pitchFamily="18" charset="0"/>
                <a:cs typeface="Times New Roman" panose="02020603050405020304" pitchFamily="18" charset="0"/>
              </a:rPr>
              <a:t>tục.</a:t>
            </a:r>
            <a:endParaRPr lang="en-US" sz="2800" dirty="0" smtClean="0">
              <a:latin typeface="Times New Roman" panose="02020603050405020304" pitchFamily="18" charset="0"/>
              <a:cs typeface="Times New Roman" panose="02020603050405020304" pitchFamily="18" charset="0"/>
            </a:endParaRPr>
          </a:p>
        </p:txBody>
      </p:sp>
      <p:sp>
        <p:nvSpPr>
          <p:cNvPr id="6" name="TextBox 5"/>
          <p:cNvSpPr txBox="1"/>
          <p:nvPr/>
        </p:nvSpPr>
        <p:spPr>
          <a:xfrm>
            <a:off x="249382" y="4423727"/>
            <a:ext cx="11693236" cy="954107"/>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err="1" smtClean="0">
                <a:latin typeface="Times New Roman" panose="02020603050405020304" pitchFamily="18" charset="0"/>
                <a:cs typeface="Times New Roman" panose="02020603050405020304" pitchFamily="18" charset="0"/>
              </a:rPr>
              <a:t>Sử</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dụng</a:t>
            </a:r>
            <a:r>
              <a:rPr lang="en-US" sz="2800" dirty="0" smtClean="0">
                <a:latin typeface="Times New Roman" panose="02020603050405020304" pitchFamily="18" charset="0"/>
                <a:cs typeface="Times New Roman" panose="02020603050405020304" pitchFamily="18" charset="0"/>
              </a:rPr>
              <a:t> GPS </a:t>
            </a:r>
            <a:r>
              <a:rPr lang="en-US" sz="2800" dirty="0" err="1" smtClean="0">
                <a:latin typeface="Times New Roman" panose="02020603050405020304" pitchFamily="18" charset="0"/>
                <a:cs typeface="Times New Roman" panose="02020603050405020304" pitchFamily="18" charset="0"/>
              </a:rPr>
              <a:t>và</a:t>
            </a:r>
            <a:r>
              <a:rPr lang="en-US" sz="2800" dirty="0" smtClean="0">
                <a:latin typeface="Times New Roman" panose="02020603050405020304" pitchFamily="18" charset="0"/>
                <a:cs typeface="Times New Roman" panose="02020603050405020304" pitchFamily="18" charset="0"/>
              </a:rPr>
              <a:t> camera, </a:t>
            </a:r>
            <a:r>
              <a:rPr lang="en-US" sz="2800" dirty="0" err="1" smtClean="0">
                <a:latin typeface="Times New Roman" panose="02020603050405020304" pitchFamily="18" charset="0"/>
                <a:cs typeface="Times New Roman" panose="02020603050405020304" pitchFamily="18" charset="0"/>
              </a:rPr>
              <a:t>giám</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sát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ghi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nhận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những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thông</a:t>
            </a:r>
            <a:r>
              <a:rPr lang="en-US" sz="2800" dirty="0" smtClean="0">
                <a:latin typeface="Times New Roman" panose="02020603050405020304" pitchFamily="18" charset="0"/>
                <a:cs typeface="Times New Roman" panose="02020603050405020304" pitchFamily="18" charset="0"/>
              </a:rPr>
              <a:t> tin </a:t>
            </a:r>
            <a:r>
              <a:rPr lang="en-US" sz="2800" dirty="0" err="1" smtClean="0">
                <a:latin typeface="Times New Roman" panose="02020603050405020304" pitchFamily="18" charset="0"/>
                <a:cs typeface="Times New Roman" panose="02020603050405020304" pitchFamily="18" charset="0"/>
              </a:rPr>
              <a:t>liên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quan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về</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hàng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hóa</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tiền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hàng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trưng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bày</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biển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hiệu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được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cập</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nhật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thời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gian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thực</a:t>
            </a:r>
            <a:r>
              <a:rPr lang="en-US" sz="2800" dirty="0" smtClean="0">
                <a:latin typeface="Times New Roman" panose="02020603050405020304" pitchFamily="18" charset="0"/>
                <a:cs typeface="Times New Roman" panose="02020603050405020304" pitchFamily="18" charset="0"/>
              </a:rPr>
              <a:t>.</a:t>
            </a:r>
          </a:p>
        </p:txBody>
      </p:sp>
      <p:sp>
        <p:nvSpPr>
          <p:cNvPr id="9" name="TextBox 8"/>
          <p:cNvSpPr txBox="1"/>
          <p:nvPr/>
        </p:nvSpPr>
        <p:spPr>
          <a:xfrm>
            <a:off x="249382" y="5446192"/>
            <a:ext cx="11693236" cy="1384995"/>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N</a:t>
            </a:r>
            <a:r>
              <a:rPr lang="vi-VN" sz="2800" dirty="0" smtClean="0">
                <a:latin typeface="Times New Roman" panose="02020603050405020304" pitchFamily="18" charset="0"/>
                <a:cs typeface="Times New Roman" panose="02020603050405020304" pitchFamily="18" charset="0"/>
              </a:rPr>
              <a:t>gày </a:t>
            </a:r>
            <a:r>
              <a:rPr lang="vi-VN" sz="2800" dirty="0">
                <a:latin typeface="Times New Roman" panose="02020603050405020304" pitchFamily="18" charset="0"/>
                <a:cs typeface="Times New Roman" panose="02020603050405020304" pitchFamily="18" charset="0"/>
              </a:rPr>
              <a:t>21/02/2013, Viettel và Vinamilk chính thức ký hợp đồng triển khai diện rộng hệ thống này tới hơn 200 nhà phân phối, gần 2.000 nhân viên bán hàng và 200.000 cửa hàng bán lẻ trên cả nước.</a:t>
            </a:r>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984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5" grpId="0"/>
      <p:bldP spid="6"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y2mate.com - GIẢI PHÁP DMS ONE VIETTEL GIÚP VINAMILK TĂNG TRƯỞNG MẠNH_360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24110" y="150166"/>
            <a:ext cx="8943779" cy="6707834"/>
          </a:xfrm>
          <a:prstGeom prst="rect">
            <a:avLst/>
          </a:prstGeom>
        </p:spPr>
      </p:pic>
    </p:spTree>
    <p:extLst>
      <p:ext uri="{BB962C8B-B14F-4D97-AF65-F5344CB8AC3E}">
        <p14:creationId xmlns:p14="http://schemas.microsoft.com/office/powerpoint/2010/main" val="305772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7881"/>
          </a:xfrm>
        </p:spPr>
        <p:txBody>
          <a:bodyPr>
            <a:norm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2.3.4 </a:t>
            </a:r>
            <a:r>
              <a:rPr lang="en-US" sz="4000" b="1" dirty="0" err="1" smtClean="0">
                <a:solidFill>
                  <a:srgbClr val="7030A0"/>
                </a:solidFill>
                <a:latin typeface="Times New Roman" panose="02020603050405020304" pitchFamily="18" charset="0"/>
                <a:cs typeface="Times New Roman" panose="02020603050405020304" pitchFamily="18" charset="0"/>
              </a:rPr>
              <a:t>Giới</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thiệu</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về</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smtClean="0">
                <a:solidFill>
                  <a:srgbClr val="7030A0"/>
                </a:solidFill>
                <a:latin typeface="Times New Roman" panose="02020603050405020304" pitchFamily="18" charset="0"/>
                <a:cs typeface="Times New Roman" panose="02020603050405020304" pitchFamily="18" charset="0"/>
              </a:rPr>
              <a:t>DMS.ONE.</a:t>
            </a:r>
            <a:endParaRPr lang="en-US" sz="4000" b="1" dirty="0">
              <a:solidFill>
                <a:srgbClr val="7030A0"/>
              </a:solidFill>
              <a:latin typeface="Times New Roman" panose="02020603050405020304" pitchFamily="18" charset="0"/>
              <a:cs typeface="Times New Roman" panose="02020603050405020304" pitchFamily="18" charset="0"/>
            </a:endParaRPr>
          </a:p>
        </p:txBody>
      </p:sp>
      <p:pic>
        <p:nvPicPr>
          <p:cNvPr id="4" name="Picture 3" descr="Không có mô tả ảnh."/>
          <p:cNvPicPr/>
          <p:nvPr/>
        </p:nvPicPr>
        <p:blipFill>
          <a:blip r:embed="rId3">
            <a:extLst>
              <a:ext uri="{28A0092B-C50C-407E-A947-70E740481C1C}">
                <a14:useLocalDpi xmlns:a14="http://schemas.microsoft.com/office/drawing/2010/main" val="0"/>
              </a:ext>
            </a:extLst>
          </a:blip>
          <a:srcRect/>
          <a:stretch>
            <a:fillRect/>
          </a:stretch>
        </p:blipFill>
        <p:spPr bwMode="auto">
          <a:xfrm>
            <a:off x="2609850" y="757881"/>
            <a:ext cx="6972300" cy="5450681"/>
          </a:xfrm>
          <a:prstGeom prst="rect">
            <a:avLst/>
          </a:prstGeom>
          <a:noFill/>
          <a:ln>
            <a:noFill/>
          </a:ln>
        </p:spPr>
      </p:pic>
    </p:spTree>
    <p:extLst>
      <p:ext uri="{BB962C8B-B14F-4D97-AF65-F5344CB8AC3E}">
        <p14:creationId xmlns:p14="http://schemas.microsoft.com/office/powerpoint/2010/main" val="2668507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7881"/>
          </a:xfrm>
        </p:spPr>
        <p:txBody>
          <a:bodyPr>
            <a:norm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2.3.5 DMS.ONE. </a:t>
            </a:r>
            <a:r>
              <a:rPr lang="en-US" sz="4000" b="1" dirty="0" err="1" smtClean="0">
                <a:solidFill>
                  <a:srgbClr val="7030A0"/>
                </a:solidFill>
                <a:latin typeface="Times New Roman" panose="02020603050405020304" pitchFamily="18" charset="0"/>
                <a:cs typeface="Times New Roman" panose="02020603050405020304" pitchFamily="18" charset="0"/>
              </a:rPr>
              <a:t>Một</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số</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chức</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năng</a:t>
            </a:r>
            <a:r>
              <a:rPr lang="en-US" sz="4000" b="1" dirty="0" smtClean="0">
                <a:solidFill>
                  <a:srgbClr val="7030A0"/>
                </a:solidFill>
                <a:latin typeface="Times New Roman" panose="02020603050405020304" pitchFamily="18" charset="0"/>
                <a:cs typeface="Times New Roman" panose="02020603050405020304" pitchFamily="18" charset="0"/>
              </a:rPr>
              <a:t>: module </a:t>
            </a:r>
            <a:r>
              <a:rPr lang="en-US" sz="4000" b="1" dirty="0" err="1" smtClean="0">
                <a:solidFill>
                  <a:srgbClr val="7030A0"/>
                </a:solidFill>
                <a:latin typeface="Times New Roman" panose="02020603050405020304" pitchFamily="18" charset="0"/>
                <a:cs typeface="Times New Roman" panose="02020603050405020304" pitchFamily="18" charset="0"/>
              </a:rPr>
              <a:t>Danh</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mục</a:t>
            </a:r>
            <a:endParaRPr lang="en-US" sz="4000" b="1" dirty="0">
              <a:solidFill>
                <a:srgbClr val="7030A0"/>
              </a:solidFill>
              <a:latin typeface="Times New Roman" panose="02020603050405020304" pitchFamily="18" charset="0"/>
              <a:cs typeface="Times New Roman" panose="02020603050405020304" pitchFamily="18" charset="0"/>
            </a:endParaRPr>
          </a:p>
        </p:txBody>
      </p:sp>
      <p:pic>
        <p:nvPicPr>
          <p:cNvPr id="5" name="Picture 4"/>
          <p:cNvPicPr/>
          <p:nvPr/>
        </p:nvPicPr>
        <p:blipFill>
          <a:blip r:embed="rId3"/>
          <a:stretch>
            <a:fillRect/>
          </a:stretch>
        </p:blipFill>
        <p:spPr>
          <a:xfrm>
            <a:off x="1587664" y="757881"/>
            <a:ext cx="9016671" cy="5530034"/>
          </a:xfrm>
          <a:prstGeom prst="rect">
            <a:avLst/>
          </a:prstGeom>
        </p:spPr>
      </p:pic>
    </p:spTree>
    <p:extLst>
      <p:ext uri="{BB962C8B-B14F-4D97-AF65-F5344CB8AC3E}">
        <p14:creationId xmlns:p14="http://schemas.microsoft.com/office/powerpoint/2010/main" val="2501197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7881"/>
          </a:xfrm>
        </p:spPr>
        <p:txBody>
          <a:bodyPr>
            <a:norm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1.1 </a:t>
            </a:r>
            <a:r>
              <a:rPr lang="en-US" sz="4000" b="1" dirty="0" err="1" smtClean="0">
                <a:solidFill>
                  <a:srgbClr val="7030A0"/>
                </a:solidFill>
                <a:latin typeface="Times New Roman" panose="02020603050405020304" pitchFamily="18" charset="0"/>
                <a:cs typeface="Times New Roman" panose="02020603050405020304" pitchFamily="18" charset="0"/>
              </a:rPr>
              <a:t>Khái</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niệm</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kênh</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phân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phối</a:t>
            </a:r>
            <a:r>
              <a:rPr lang="en-US" sz="4000" b="1" dirty="0" smtClean="0">
                <a:solidFill>
                  <a:srgbClr val="7030A0"/>
                </a:solidFill>
                <a:latin typeface="Times New Roman" panose="02020603050405020304" pitchFamily="18" charset="0"/>
                <a:cs typeface="Times New Roman" panose="02020603050405020304" pitchFamily="18" charset="0"/>
              </a:rPr>
              <a:t>.</a:t>
            </a:r>
            <a:endParaRPr lang="en-US" sz="4000" b="1" dirty="0">
              <a:solidFill>
                <a:srgbClr val="7030A0"/>
              </a:solidFill>
              <a:latin typeface="Times New Roman" panose="02020603050405020304" pitchFamily="18" charset="0"/>
              <a:cs typeface="Times New Roman" panose="02020603050405020304" pitchFamily="18" charset="0"/>
            </a:endParaRPr>
          </a:p>
        </p:txBody>
      </p:sp>
      <p:pic>
        <p:nvPicPr>
          <p:cNvPr id="4" name="Picture 3"/>
          <p:cNvPicPr/>
          <p:nvPr/>
        </p:nvPicPr>
        <p:blipFill rotWithShape="1">
          <a:blip r:embed="rId3"/>
          <a:srcRect l="-922" r="1" b="1795"/>
          <a:stretch/>
        </p:blipFill>
        <p:spPr bwMode="auto">
          <a:xfrm>
            <a:off x="964492" y="757881"/>
            <a:ext cx="10263016" cy="55898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532099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7881"/>
          </a:xfrm>
        </p:spPr>
        <p:txBody>
          <a:bodyPr>
            <a:norm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2.3.5 DMS.ONE. </a:t>
            </a:r>
            <a:r>
              <a:rPr lang="en-US" sz="4000" b="1" dirty="0" err="1" smtClean="0">
                <a:solidFill>
                  <a:srgbClr val="7030A0"/>
                </a:solidFill>
                <a:latin typeface="Times New Roman" panose="02020603050405020304" pitchFamily="18" charset="0"/>
                <a:cs typeface="Times New Roman" panose="02020603050405020304" pitchFamily="18" charset="0"/>
              </a:rPr>
              <a:t>Một</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số</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chức</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năng</a:t>
            </a:r>
            <a:r>
              <a:rPr lang="en-US" sz="4000" b="1" dirty="0" smtClean="0">
                <a:solidFill>
                  <a:srgbClr val="7030A0"/>
                </a:solidFill>
                <a:latin typeface="Times New Roman" panose="02020603050405020304" pitchFamily="18" charset="0"/>
                <a:cs typeface="Times New Roman" panose="02020603050405020304" pitchFamily="18" charset="0"/>
              </a:rPr>
              <a:t>: module </a:t>
            </a:r>
            <a:r>
              <a:rPr lang="en-US" sz="4000" b="1" dirty="0" err="1" smtClean="0">
                <a:solidFill>
                  <a:srgbClr val="7030A0"/>
                </a:solidFill>
                <a:latin typeface="Times New Roman" panose="02020603050405020304" pitchFamily="18" charset="0"/>
                <a:cs typeface="Times New Roman" panose="02020603050405020304" pitchFamily="18" charset="0"/>
              </a:rPr>
              <a:t>Giám</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sát</a:t>
            </a:r>
            <a:endParaRPr lang="en-US" sz="4000" b="1" dirty="0">
              <a:solidFill>
                <a:srgbClr val="7030A0"/>
              </a:solidFill>
              <a:latin typeface="Times New Roman" panose="02020603050405020304" pitchFamily="18" charset="0"/>
              <a:cs typeface="Times New Roman" panose="02020603050405020304" pitchFamily="18" charset="0"/>
            </a:endParaRPr>
          </a:p>
        </p:txBody>
      </p:sp>
      <p:pic>
        <p:nvPicPr>
          <p:cNvPr id="4" name="Picture 3"/>
          <p:cNvPicPr/>
          <p:nvPr/>
        </p:nvPicPr>
        <p:blipFill>
          <a:blip r:embed="rId3"/>
          <a:stretch>
            <a:fillRect/>
          </a:stretch>
        </p:blipFill>
        <p:spPr>
          <a:xfrm>
            <a:off x="1594809" y="1874520"/>
            <a:ext cx="9002382" cy="2729294"/>
          </a:xfrm>
          <a:prstGeom prst="rect">
            <a:avLst/>
          </a:prstGeom>
        </p:spPr>
      </p:pic>
    </p:spTree>
    <p:extLst>
      <p:ext uri="{BB962C8B-B14F-4D97-AF65-F5344CB8AC3E}">
        <p14:creationId xmlns:p14="http://schemas.microsoft.com/office/powerpoint/2010/main" val="41428379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7881"/>
          </a:xfrm>
        </p:spPr>
        <p:txBody>
          <a:bodyPr>
            <a:norm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2.3.5 DMS.ONE. </a:t>
            </a:r>
            <a:r>
              <a:rPr lang="en-US" sz="4000" b="1" dirty="0" err="1" smtClean="0">
                <a:solidFill>
                  <a:srgbClr val="7030A0"/>
                </a:solidFill>
                <a:latin typeface="Times New Roman" panose="02020603050405020304" pitchFamily="18" charset="0"/>
                <a:cs typeface="Times New Roman" panose="02020603050405020304" pitchFamily="18" charset="0"/>
              </a:rPr>
              <a:t>Một</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số</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chức</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năng</a:t>
            </a:r>
            <a:r>
              <a:rPr lang="en-US" sz="4000" b="1" dirty="0" smtClean="0">
                <a:solidFill>
                  <a:srgbClr val="7030A0"/>
                </a:solidFill>
                <a:latin typeface="Times New Roman" panose="02020603050405020304" pitchFamily="18" charset="0"/>
                <a:cs typeface="Times New Roman" panose="02020603050405020304" pitchFamily="18" charset="0"/>
              </a:rPr>
              <a:t>: module </a:t>
            </a:r>
            <a:r>
              <a:rPr lang="en-US" sz="4000" b="1" dirty="0" err="1" smtClean="0">
                <a:solidFill>
                  <a:srgbClr val="7030A0"/>
                </a:solidFill>
                <a:latin typeface="Times New Roman" panose="02020603050405020304" pitchFamily="18" charset="0"/>
                <a:cs typeface="Times New Roman" panose="02020603050405020304" pitchFamily="18" charset="0"/>
              </a:rPr>
              <a:t>Kế</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hoạch</a:t>
            </a:r>
            <a:r>
              <a:rPr lang="en-US" sz="4000" b="1" dirty="0" smtClean="0">
                <a:solidFill>
                  <a:srgbClr val="7030A0"/>
                </a:solidFill>
                <a:latin typeface="Times New Roman" panose="02020603050405020304" pitchFamily="18" charset="0"/>
                <a:cs typeface="Times New Roman" panose="02020603050405020304" pitchFamily="18" charset="0"/>
              </a:rPr>
              <a:t>.</a:t>
            </a:r>
            <a:endParaRPr lang="en-US" sz="4000" b="1" dirty="0">
              <a:solidFill>
                <a:srgbClr val="7030A0"/>
              </a:solidFill>
              <a:latin typeface="Times New Roman" panose="02020603050405020304" pitchFamily="18" charset="0"/>
              <a:cs typeface="Times New Roman" panose="02020603050405020304" pitchFamily="18" charset="0"/>
            </a:endParaRPr>
          </a:p>
        </p:txBody>
      </p:sp>
      <p:pic>
        <p:nvPicPr>
          <p:cNvPr id="5" name="Picture 4"/>
          <p:cNvPicPr/>
          <p:nvPr/>
        </p:nvPicPr>
        <p:blipFill>
          <a:blip r:embed="rId3"/>
          <a:stretch>
            <a:fillRect/>
          </a:stretch>
        </p:blipFill>
        <p:spPr>
          <a:xfrm>
            <a:off x="1355698" y="1976436"/>
            <a:ext cx="9480603" cy="2591162"/>
          </a:xfrm>
          <a:prstGeom prst="rect">
            <a:avLst/>
          </a:prstGeom>
        </p:spPr>
      </p:pic>
    </p:spTree>
    <p:extLst>
      <p:ext uri="{BB962C8B-B14F-4D97-AF65-F5344CB8AC3E}">
        <p14:creationId xmlns:p14="http://schemas.microsoft.com/office/powerpoint/2010/main" val="39507550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7881"/>
          </a:xfrm>
        </p:spPr>
        <p:txBody>
          <a:bodyPr>
            <a:normAutofit/>
          </a:bodyPr>
          <a:lstStyle/>
          <a:p>
            <a:r>
              <a:rPr lang="en-US" sz="4000" b="1" dirty="0">
                <a:solidFill>
                  <a:srgbClr val="7030A0"/>
                </a:solidFill>
                <a:latin typeface="Times New Roman" panose="02020603050405020304" pitchFamily="18" charset="0"/>
                <a:cs typeface="Times New Roman" panose="02020603050405020304" pitchFamily="18" charset="0"/>
              </a:rPr>
              <a:t>3</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Tổng</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kết</a:t>
            </a:r>
            <a:r>
              <a:rPr lang="en-US" sz="4000" b="1" dirty="0" smtClean="0">
                <a:solidFill>
                  <a:srgbClr val="7030A0"/>
                </a:solidFill>
                <a:latin typeface="Times New Roman" panose="02020603050405020304" pitchFamily="18" charset="0"/>
                <a:cs typeface="Times New Roman" panose="02020603050405020304" pitchFamily="18" charset="0"/>
              </a:rPr>
              <a:t>.</a:t>
            </a:r>
            <a:endParaRPr lang="en-US" sz="4000" b="1" dirty="0">
              <a:solidFill>
                <a:srgbClr val="7030A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498764" y="1230284"/>
            <a:ext cx="11693236" cy="4708981"/>
          </a:xfrm>
          <a:prstGeom prst="rect">
            <a:avLst/>
          </a:prstGeom>
          <a:noFill/>
        </p:spPr>
        <p:txBody>
          <a:bodyPr wrap="square" rtlCol="0">
            <a:spAutoFit/>
          </a:bodyPr>
          <a:lstStyle/>
          <a:p>
            <a:r>
              <a:rPr lang="en-US" sz="3000" dirty="0" smtClean="0">
                <a:latin typeface="Times New Roman" panose="02020603050405020304" pitchFamily="18" charset="0"/>
                <a:cs typeface="Times New Roman" panose="02020603050405020304" pitchFamily="18" charset="0"/>
              </a:rPr>
              <a:t>1. </a:t>
            </a:r>
            <a:r>
              <a:rPr lang="en-US" sz="3000" dirty="0" err="1" smtClean="0">
                <a:latin typeface="Times New Roman" panose="02020603050405020304" pitchFamily="18" charset="0"/>
                <a:cs typeface="Times New Roman" panose="02020603050405020304" pitchFamily="18" charset="0"/>
              </a:rPr>
              <a:t>Tổng</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quan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về</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hệ</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thống</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quản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trị</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chuỗi</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phân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phối</a:t>
            </a:r>
            <a:r>
              <a:rPr lang="en-US" sz="3000" dirty="0" smtClean="0">
                <a:latin typeface="Times New Roman" panose="02020603050405020304" pitchFamily="18" charset="0"/>
                <a:cs typeface="Times New Roman" panose="02020603050405020304" pitchFamily="18" charset="0"/>
              </a:rPr>
              <a:t> DMS.</a:t>
            </a:r>
          </a:p>
          <a:p>
            <a:pPr marL="514350" indent="-514350">
              <a:buFont typeface="Arial" panose="020B0604020202020204" pitchFamily="34" charset="0"/>
              <a:buChar char="•"/>
            </a:pPr>
            <a:r>
              <a:rPr lang="en-US" sz="3000" dirty="0" err="1" smtClean="0">
                <a:latin typeface="Times New Roman" panose="02020603050405020304" pitchFamily="18" charset="0"/>
                <a:cs typeface="Times New Roman" panose="02020603050405020304" pitchFamily="18" charset="0"/>
              </a:rPr>
              <a:t>Giới</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thiệu</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về</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kênh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phân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phối</a:t>
            </a:r>
            <a:r>
              <a:rPr lang="en-US" sz="3000" dirty="0" smtClean="0">
                <a:latin typeface="Times New Roman" panose="02020603050405020304" pitchFamily="18" charset="0"/>
                <a:cs typeface="Times New Roman" panose="02020603050405020304" pitchFamily="18" charset="0"/>
              </a:rPr>
              <a:t>.</a:t>
            </a:r>
          </a:p>
          <a:p>
            <a:pPr marL="514350" indent="-514350">
              <a:buFont typeface="Arial" panose="020B0604020202020204" pitchFamily="34" charset="0"/>
              <a:buChar char="•"/>
            </a:pPr>
            <a:r>
              <a:rPr lang="en-US" sz="3000" dirty="0" err="1" smtClean="0">
                <a:latin typeface="Times New Roman" panose="02020603050405020304" pitchFamily="18" charset="0"/>
                <a:cs typeface="Times New Roman" panose="02020603050405020304" pitchFamily="18" charset="0"/>
              </a:rPr>
              <a:t>Phân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loại</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kênh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phân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phối</a:t>
            </a:r>
            <a:r>
              <a:rPr lang="en-US" sz="3000" dirty="0" smtClean="0">
                <a:latin typeface="Times New Roman" panose="02020603050405020304" pitchFamily="18" charset="0"/>
                <a:cs typeface="Times New Roman" panose="02020603050405020304" pitchFamily="18" charset="0"/>
              </a:rPr>
              <a:t>.</a:t>
            </a:r>
          </a:p>
          <a:p>
            <a:pPr marL="514350" indent="-514350">
              <a:buFont typeface="Arial" panose="020B0604020202020204" pitchFamily="34" charset="0"/>
              <a:buChar char="•"/>
            </a:pPr>
            <a:r>
              <a:rPr lang="en-US" sz="3000" dirty="0" err="1" smtClean="0">
                <a:latin typeface="Times New Roman" panose="02020603050405020304" pitchFamily="18" charset="0"/>
                <a:cs typeface="Times New Roman" panose="02020603050405020304" pitchFamily="18" charset="0"/>
              </a:rPr>
              <a:t>Chức</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năng</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kênh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phân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phối</a:t>
            </a:r>
            <a:r>
              <a:rPr lang="en-US" sz="3000" dirty="0" smtClean="0">
                <a:latin typeface="Times New Roman" panose="02020603050405020304" pitchFamily="18" charset="0"/>
                <a:cs typeface="Times New Roman" panose="02020603050405020304" pitchFamily="18" charset="0"/>
              </a:rPr>
              <a:t>.</a:t>
            </a:r>
          </a:p>
          <a:p>
            <a:pPr marL="514350" indent="-514350">
              <a:buFont typeface="Arial" panose="020B0604020202020204" pitchFamily="34" charset="0"/>
              <a:buChar char="•"/>
            </a:pPr>
            <a:r>
              <a:rPr lang="en-US" sz="3000" dirty="0" err="1" smtClean="0">
                <a:latin typeface="Times New Roman" panose="02020603050405020304" pitchFamily="18" charset="0"/>
                <a:cs typeface="Times New Roman" panose="02020603050405020304" pitchFamily="18" charset="0"/>
              </a:rPr>
              <a:t>Cách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quản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trị</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kênh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phân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phối</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hiệu</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quả</a:t>
            </a:r>
            <a:r>
              <a:rPr lang="en-US" sz="3000" dirty="0" smtClean="0">
                <a:latin typeface="Times New Roman" panose="02020603050405020304" pitchFamily="18" charset="0"/>
                <a:cs typeface="Times New Roman" panose="02020603050405020304" pitchFamily="18" charset="0"/>
              </a:rPr>
              <a:t>.</a:t>
            </a:r>
          </a:p>
          <a:p>
            <a:r>
              <a:rPr lang="en-US" sz="3000" dirty="0" smtClean="0">
                <a:latin typeface="Times New Roman" panose="02020603050405020304" pitchFamily="18" charset="0"/>
                <a:cs typeface="Times New Roman" panose="02020603050405020304" pitchFamily="18" charset="0"/>
              </a:rPr>
              <a:t>2. </a:t>
            </a:r>
            <a:r>
              <a:rPr lang="en-US" sz="3000" dirty="0" err="1" smtClean="0">
                <a:latin typeface="Times New Roman" panose="02020603050405020304" pitchFamily="18" charset="0"/>
                <a:cs typeface="Times New Roman" panose="02020603050405020304" pitchFamily="18" charset="0"/>
              </a:rPr>
              <a:t>Áp</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dụng</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công</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nghệ</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vào</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quản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trị</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chuỗi</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phân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phối</a:t>
            </a:r>
            <a:r>
              <a:rPr lang="en-US" sz="30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3000" dirty="0" err="1" smtClean="0">
                <a:latin typeface="Times New Roman" panose="02020603050405020304" pitchFamily="18" charset="0"/>
                <a:cs typeface="Times New Roman" panose="02020603050405020304" pitchFamily="18" charset="0"/>
              </a:rPr>
              <a:t>Giới</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thiệu</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phần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mềm</a:t>
            </a:r>
            <a:r>
              <a:rPr lang="en-US" sz="3000" dirty="0" smtClean="0">
                <a:latin typeface="Times New Roman" panose="02020603050405020304" pitchFamily="18" charset="0"/>
                <a:cs typeface="Times New Roman" panose="02020603050405020304" pitchFamily="18" charset="0"/>
              </a:rPr>
              <a:t> DMS.</a:t>
            </a:r>
          </a:p>
          <a:p>
            <a:pPr marL="457200" indent="-457200">
              <a:buFont typeface="Arial" panose="020B0604020202020204" pitchFamily="34" charset="0"/>
              <a:buChar char="•"/>
            </a:pPr>
            <a:r>
              <a:rPr lang="en-US" sz="3000" dirty="0" err="1" smtClean="0">
                <a:latin typeface="Times New Roman" panose="02020603050405020304" pitchFamily="18" charset="0"/>
                <a:cs typeface="Times New Roman" panose="02020603050405020304" pitchFamily="18" charset="0"/>
              </a:rPr>
              <a:t>Các</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thành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phần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của</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phần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mềm</a:t>
            </a:r>
            <a:r>
              <a:rPr lang="en-US" sz="3000" dirty="0" smtClean="0">
                <a:latin typeface="Times New Roman" panose="02020603050405020304" pitchFamily="18" charset="0"/>
                <a:cs typeface="Times New Roman" panose="02020603050405020304" pitchFamily="18" charset="0"/>
              </a:rPr>
              <a:t> DMS.</a:t>
            </a:r>
          </a:p>
          <a:p>
            <a:pPr marL="457200" indent="-457200">
              <a:buFont typeface="Arial" panose="020B0604020202020204" pitchFamily="34" charset="0"/>
              <a:buChar char="•"/>
            </a:pPr>
            <a:r>
              <a:rPr lang="en-US" sz="3000" dirty="0" err="1" smtClean="0">
                <a:latin typeface="Times New Roman" panose="02020603050405020304" pitchFamily="18" charset="0"/>
                <a:cs typeface="Times New Roman" panose="02020603050405020304" pitchFamily="18" charset="0"/>
              </a:rPr>
              <a:t>Mô</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hình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phân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phối</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của</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Vinamilk</a:t>
            </a:r>
            <a:r>
              <a:rPr lang="en-US" sz="3000" dirty="0" smtClean="0">
                <a:latin typeface="Times New Roman" panose="02020603050405020304" pitchFamily="18" charset="0"/>
                <a:cs typeface="Times New Roman" panose="02020603050405020304" pitchFamily="18" charset="0"/>
              </a:rPr>
              <a:t>.</a:t>
            </a:r>
          </a:p>
          <a:p>
            <a:pPr marL="514350" indent="-514350">
              <a:buAutoNum type="arabicPeriod"/>
            </a:pPr>
            <a:endParaRPr lang="en-US"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96887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0"/>
          </a:xfrm>
        </p:spPr>
        <p:txBody>
          <a:bodyPr>
            <a:normAutofit/>
          </a:bodyPr>
          <a:lstStyle/>
          <a:p>
            <a:pPr algn="ctr"/>
            <a:r>
              <a:rPr lang="en-US" sz="5000" b="1" dirty="0" smtClean="0">
                <a:solidFill>
                  <a:srgbClr val="7030A0"/>
                </a:solidFill>
                <a:latin typeface="Times New Roman" panose="02020603050405020304" pitchFamily="18" charset="0"/>
                <a:cs typeface="Times New Roman" panose="02020603050405020304" pitchFamily="18" charset="0"/>
              </a:rPr>
              <a:t>CÁM ƠN CÔ </a:t>
            </a:r>
            <a:br>
              <a:rPr lang="en-US" sz="5000" b="1" dirty="0" smtClean="0">
                <a:solidFill>
                  <a:srgbClr val="7030A0"/>
                </a:solidFill>
                <a:latin typeface="Times New Roman" panose="02020603050405020304" pitchFamily="18" charset="0"/>
                <a:cs typeface="Times New Roman" panose="02020603050405020304" pitchFamily="18" charset="0"/>
              </a:rPr>
            </a:br>
            <a:r>
              <a:rPr lang="en-US" sz="5000" b="1" dirty="0" smtClean="0">
                <a:solidFill>
                  <a:srgbClr val="7030A0"/>
                </a:solidFill>
                <a:latin typeface="Times New Roman" panose="02020603050405020304" pitchFamily="18" charset="0"/>
                <a:cs typeface="Times New Roman" panose="02020603050405020304" pitchFamily="18" charset="0"/>
              </a:rPr>
              <a:t>VÀ CÁC BẠN ĐÃ LẮNG NGHE.</a:t>
            </a:r>
            <a:endParaRPr lang="en-US" sz="5000"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08188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7881"/>
          </a:xfrm>
        </p:spPr>
        <p:txBody>
          <a:bodyPr>
            <a:normAutofit fontScale="90000"/>
          </a:bodyPr>
          <a:lstStyle/>
          <a:p>
            <a:r>
              <a:rPr lang="en-US" sz="4000" b="1" dirty="0" smtClean="0">
                <a:solidFill>
                  <a:srgbClr val="7030A0"/>
                </a:solidFill>
                <a:latin typeface="Times New Roman" panose="02020603050405020304" pitchFamily="18" charset="0"/>
                <a:cs typeface="Times New Roman" panose="02020603050405020304" pitchFamily="18" charset="0"/>
              </a:rPr>
              <a:t>1.2 </a:t>
            </a:r>
            <a:r>
              <a:rPr lang="en-US" sz="4000" b="1" dirty="0" err="1" smtClean="0">
                <a:solidFill>
                  <a:srgbClr val="7030A0"/>
                </a:solidFill>
                <a:latin typeface="Times New Roman" panose="02020603050405020304" pitchFamily="18" charset="0"/>
                <a:cs typeface="Times New Roman" panose="02020603050405020304" pitchFamily="18" charset="0"/>
              </a:rPr>
              <a:t>Phân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loại</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kênh</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phân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phối</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kênh</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phân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phối</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trực</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tiếp</a:t>
            </a:r>
            <a:r>
              <a:rPr lang="en-US" sz="4000" b="1" dirty="0" smtClean="0">
                <a:solidFill>
                  <a:srgbClr val="7030A0"/>
                </a:solidFill>
                <a:latin typeface="Times New Roman" panose="02020603050405020304" pitchFamily="18" charset="0"/>
                <a:cs typeface="Times New Roman" panose="02020603050405020304" pitchFamily="18" charset="0"/>
              </a:rPr>
              <a:t>.</a:t>
            </a:r>
            <a:endParaRPr lang="en-US" sz="4000" b="1" dirty="0">
              <a:solidFill>
                <a:srgbClr val="7030A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49382" y="3308138"/>
            <a:ext cx="11693236" cy="2246769"/>
          </a:xfrm>
          <a:prstGeom prst="rect">
            <a:avLst/>
          </a:prstGeom>
          <a:noFill/>
        </p:spPr>
        <p:txBody>
          <a:bodyPr wrap="square" rtlCol="0">
            <a:spAutoFit/>
          </a:bodyPr>
          <a:lstStyle/>
          <a:p>
            <a:pPr lvl="1"/>
            <a:r>
              <a:rPr lang="en-US" sz="2800" dirty="0" err="1" smtClean="0">
                <a:latin typeface="Times New Roman" panose="02020603050405020304" pitchFamily="18" charset="0"/>
                <a:cs typeface="Times New Roman" panose="02020603050405020304" pitchFamily="18" charset="0"/>
              </a:rPr>
              <a:t>Ví</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dụ</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ngân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hàng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công</a:t>
            </a:r>
            <a:r>
              <a:rPr lang="en-US" sz="2800" dirty="0" smtClean="0">
                <a:latin typeface="Times New Roman" panose="02020603050405020304" pitchFamily="18" charset="0"/>
                <a:cs typeface="Times New Roman" panose="02020603050405020304" pitchFamily="18" charset="0"/>
              </a:rPr>
              <a:t> ty </a:t>
            </a:r>
            <a:r>
              <a:rPr lang="en-US" sz="2800" dirty="0" err="1" smtClean="0">
                <a:latin typeface="Times New Roman" panose="02020603050405020304" pitchFamily="18" charset="0"/>
                <a:cs typeface="Times New Roman" panose="02020603050405020304" pitchFamily="18" charset="0"/>
              </a:rPr>
              <a:t>bảo</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hiểm</a:t>
            </a:r>
            <a:r>
              <a:rPr lang="en-US" sz="2800" dirty="0" smtClean="0">
                <a:latin typeface="Times New Roman" panose="02020603050405020304" pitchFamily="18" charset="0"/>
                <a:cs typeface="Times New Roman" panose="02020603050405020304" pitchFamily="18" charset="0"/>
              </a:rPr>
              <a:t>, …</a:t>
            </a:r>
          </a:p>
          <a:p>
            <a:pPr lvl="1"/>
            <a:r>
              <a:rPr lang="vi-VN" sz="2800" dirty="0" smtClean="0">
                <a:latin typeface="Times New Roman" panose="02020603050405020304" pitchFamily="18" charset="0"/>
                <a:cs typeface="Times New Roman" panose="02020603050405020304" pitchFamily="18" charset="0"/>
              </a:rPr>
              <a:t>Ưu </a:t>
            </a:r>
            <a:r>
              <a:rPr lang="vi-VN" sz="2800" dirty="0">
                <a:latin typeface="Times New Roman" panose="02020603050405020304" pitchFamily="18" charset="0"/>
                <a:cs typeface="Times New Roman" panose="02020603050405020304" pitchFamily="18" charset="0"/>
              </a:rPr>
              <a:t>điểm:</a:t>
            </a:r>
            <a:endParaRPr lang="en-US" sz="2800" dirty="0">
              <a:latin typeface="Times New Roman" panose="02020603050405020304" pitchFamily="18" charset="0"/>
              <a:cs typeface="Times New Roman" panose="02020603050405020304" pitchFamily="18" charset="0"/>
            </a:endParaRPr>
          </a:p>
          <a:p>
            <a:pPr lvl="2"/>
            <a:r>
              <a:rPr lang="en-US" sz="2800" dirty="0" smtClean="0">
                <a:latin typeface="Times New Roman" panose="02020603050405020304" pitchFamily="18" charset="0"/>
                <a:cs typeface="Times New Roman" panose="02020603050405020304" pitchFamily="18" charset="0"/>
              </a:rPr>
              <a:t>C</a:t>
            </a:r>
            <a:r>
              <a:rPr lang="vi-VN" sz="2800" dirty="0" smtClean="0">
                <a:latin typeface="Times New Roman" panose="02020603050405020304" pitchFamily="18" charset="0"/>
                <a:cs typeface="Times New Roman" panose="02020603050405020304" pitchFamily="18" charset="0"/>
              </a:rPr>
              <a:t>ó </a:t>
            </a:r>
            <a:r>
              <a:rPr lang="vi-VN" sz="2800" dirty="0">
                <a:latin typeface="Times New Roman" panose="02020603050405020304" pitchFamily="18" charset="0"/>
                <a:cs typeface="Times New Roman" panose="02020603050405020304" pitchFamily="18" charset="0"/>
              </a:rPr>
              <a:t>thể kiểm soát được tất cả hoạt động và vấn đề phát sinh </a:t>
            </a:r>
            <a:r>
              <a:rPr lang="en-US" sz="2800" dirty="0" smtClean="0">
                <a:latin typeface="Times New Roman" panose="02020603050405020304" pitchFamily="18" charset="0"/>
                <a:cs typeface="Times New Roman" panose="02020603050405020304" pitchFamily="18" charset="0"/>
              </a:rPr>
              <a:t>trong</a:t>
            </a:r>
            <a:r>
              <a:rPr lang="vi-VN" sz="2800" dirty="0" smtClean="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quá trình phân phối.</a:t>
            </a:r>
            <a:endParaRPr lang="en-US" sz="2800" dirty="0">
              <a:latin typeface="Times New Roman" panose="02020603050405020304" pitchFamily="18" charset="0"/>
              <a:cs typeface="Times New Roman" panose="02020603050405020304" pitchFamily="18" charset="0"/>
            </a:endParaRPr>
          </a:p>
          <a:p>
            <a:pPr lvl="2"/>
            <a:r>
              <a:rPr lang="en-US" sz="2800" dirty="0" smtClean="0">
                <a:latin typeface="Times New Roman" panose="02020603050405020304" pitchFamily="18" charset="0"/>
                <a:cs typeface="Times New Roman" panose="02020603050405020304" pitchFamily="18" charset="0"/>
              </a:rPr>
              <a:t>T</a:t>
            </a:r>
            <a:r>
              <a:rPr lang="vi-VN" sz="2800" dirty="0" smtClean="0">
                <a:latin typeface="Times New Roman" panose="02020603050405020304" pitchFamily="18" charset="0"/>
                <a:cs typeface="Times New Roman" panose="02020603050405020304" pitchFamily="18" charset="0"/>
              </a:rPr>
              <a:t>hu </a:t>
            </a:r>
            <a:r>
              <a:rPr lang="vi-VN" sz="2800" dirty="0">
                <a:latin typeface="Times New Roman" panose="02020603050405020304" pitchFamily="18" charset="0"/>
                <a:cs typeface="Times New Roman" panose="02020603050405020304" pitchFamily="18" charset="0"/>
              </a:rPr>
              <a:t>thập trực tiếp các ý kiến, đánh giá, cảm nhận của khách hàng</a:t>
            </a:r>
            <a:r>
              <a:rPr lang="vi-VN"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pic>
        <p:nvPicPr>
          <p:cNvPr id="4" name="Picture 3"/>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t="4206" b="3738"/>
          <a:stretch/>
        </p:blipFill>
        <p:spPr bwMode="auto">
          <a:xfrm>
            <a:off x="2344323" y="757881"/>
            <a:ext cx="8002117" cy="2578250"/>
          </a:xfrm>
          <a:prstGeom prst="rect">
            <a:avLst/>
          </a:prstGeom>
          <a:ln>
            <a:noFill/>
          </a:ln>
          <a:extLst>
            <a:ext uri="{53640926-AAD7-44D8-BBD7-CCE9431645EC}">
              <a14:shadowObscured xmlns:a14="http://schemas.microsoft.com/office/drawing/2010/main"/>
            </a:ext>
          </a:extLst>
        </p:spPr>
      </p:pic>
      <p:sp>
        <p:nvSpPr>
          <p:cNvPr id="5" name="TextBox 4"/>
          <p:cNvSpPr txBox="1"/>
          <p:nvPr/>
        </p:nvSpPr>
        <p:spPr>
          <a:xfrm>
            <a:off x="249382" y="5391976"/>
            <a:ext cx="11693236" cy="1384995"/>
          </a:xfrm>
          <a:prstGeom prst="rect">
            <a:avLst/>
          </a:prstGeom>
          <a:noFill/>
        </p:spPr>
        <p:txBody>
          <a:bodyPr wrap="square" rtlCol="0">
            <a:spAutoFit/>
          </a:bodyPr>
          <a:lstStyle/>
          <a:p>
            <a:pPr lvl="1"/>
            <a:r>
              <a:rPr lang="vi-VN" sz="2800" dirty="0" smtClean="0">
                <a:latin typeface="Times New Roman" panose="02020603050405020304" pitchFamily="18" charset="0"/>
                <a:cs typeface="Times New Roman" panose="02020603050405020304" pitchFamily="18" charset="0"/>
              </a:rPr>
              <a:t>Nhược </a:t>
            </a:r>
            <a:r>
              <a:rPr lang="vi-VN" sz="2800" dirty="0">
                <a:latin typeface="Times New Roman" panose="02020603050405020304" pitchFamily="18" charset="0"/>
                <a:cs typeface="Times New Roman" panose="02020603050405020304" pitchFamily="18" charset="0"/>
              </a:rPr>
              <a:t>điểm:</a:t>
            </a:r>
            <a:endParaRPr lang="en-US" sz="2800" dirty="0">
              <a:latin typeface="Times New Roman" panose="02020603050405020304" pitchFamily="18" charset="0"/>
              <a:cs typeface="Times New Roman" panose="02020603050405020304" pitchFamily="18" charset="0"/>
            </a:endParaRPr>
          </a:p>
          <a:p>
            <a:pPr lvl="2"/>
            <a:r>
              <a:rPr lang="vi-VN" sz="2800" dirty="0">
                <a:latin typeface="Times New Roman" panose="02020603050405020304" pitchFamily="18" charset="0"/>
                <a:cs typeface="Times New Roman" panose="02020603050405020304" pitchFamily="18" charset="0"/>
              </a:rPr>
              <a:t>Các điểm tiêu thụ ở xa sẽ phải tốn thêm chi phí.</a:t>
            </a:r>
            <a:endParaRPr lang="en-US" sz="2800" dirty="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Hạn </a:t>
            </a:r>
            <a:r>
              <a:rPr lang="vi-VN" sz="2800" dirty="0">
                <a:latin typeface="Times New Roman" panose="02020603050405020304" pitchFamily="18" charset="0"/>
                <a:cs typeface="Times New Roman" panose="02020603050405020304" pitchFamily="18" charset="0"/>
              </a:rPr>
              <a:t>chế trong việc tiếp cận nhiều khách hàng hơn</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408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7881"/>
          </a:xfrm>
        </p:spPr>
        <p:txBody>
          <a:bodyPr>
            <a:norm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1.2 </a:t>
            </a:r>
            <a:r>
              <a:rPr lang="en-US" sz="4000" b="1" dirty="0" err="1" smtClean="0">
                <a:solidFill>
                  <a:srgbClr val="7030A0"/>
                </a:solidFill>
                <a:latin typeface="Times New Roman" panose="02020603050405020304" pitchFamily="18" charset="0"/>
                <a:cs typeface="Times New Roman" panose="02020603050405020304" pitchFamily="18" charset="0"/>
              </a:rPr>
              <a:t>Phân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loại</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kênh</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phân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phối</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kênh</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phân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phối</a:t>
            </a:r>
            <a:r>
              <a:rPr lang="en-US" sz="4000" b="1" dirty="0" smtClean="0">
                <a:solidFill>
                  <a:srgbClr val="7030A0"/>
                </a:solidFill>
                <a:latin typeface="Times New Roman" panose="02020603050405020304" pitchFamily="18" charset="0"/>
                <a:cs typeface="Times New Roman" panose="02020603050405020304" pitchFamily="18" charset="0"/>
              </a:rPr>
              <a:t> 1 </a:t>
            </a:r>
            <a:r>
              <a:rPr lang="en-US" sz="4000" b="1" dirty="0" err="1" smtClean="0">
                <a:solidFill>
                  <a:srgbClr val="7030A0"/>
                </a:solidFill>
                <a:latin typeface="Times New Roman" panose="02020603050405020304" pitchFamily="18" charset="0"/>
                <a:cs typeface="Times New Roman" panose="02020603050405020304" pitchFamily="18" charset="0"/>
              </a:rPr>
              <a:t>cấp</a:t>
            </a:r>
            <a:r>
              <a:rPr lang="en-US" sz="4000" b="1" dirty="0" smtClean="0">
                <a:solidFill>
                  <a:srgbClr val="7030A0"/>
                </a:solidFill>
                <a:latin typeface="Times New Roman" panose="02020603050405020304" pitchFamily="18" charset="0"/>
                <a:cs typeface="Times New Roman" panose="02020603050405020304" pitchFamily="18" charset="0"/>
              </a:rPr>
              <a:t>.</a:t>
            </a:r>
            <a:endParaRPr lang="en-US" sz="4000" b="1" dirty="0">
              <a:solidFill>
                <a:srgbClr val="7030A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49381" y="3684369"/>
            <a:ext cx="11693236" cy="3108543"/>
          </a:xfrm>
          <a:prstGeom prst="rect">
            <a:avLst/>
          </a:prstGeom>
          <a:noFill/>
        </p:spPr>
        <p:txBody>
          <a:bodyPr wrap="square" rtlCol="0">
            <a:spAutoFit/>
          </a:bodyPr>
          <a:lstStyle/>
          <a:p>
            <a:pPr lvl="2"/>
            <a:r>
              <a:rPr lang="en-US" sz="2800" dirty="0" err="1" smtClean="0">
                <a:latin typeface="Times New Roman" panose="02020603050405020304" pitchFamily="18" charset="0"/>
                <a:cs typeface="Times New Roman" panose="02020603050405020304" pitchFamily="18" charset="0"/>
              </a:rPr>
              <a:t>Ví</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dụ</a:t>
            </a:r>
            <a:r>
              <a:rPr lang="en-US" sz="2800" dirty="0" smtClean="0">
                <a:latin typeface="Times New Roman" panose="02020603050405020304" pitchFamily="18" charset="0"/>
                <a:cs typeface="Times New Roman" panose="02020603050405020304" pitchFamily="18" charset="0"/>
              </a:rPr>
              <a:t>: thương </a:t>
            </a:r>
            <a:r>
              <a:rPr lang="en-US" sz="2800" dirty="0" err="1" smtClean="0">
                <a:latin typeface="Times New Roman" panose="02020603050405020304" pitchFamily="18" charset="0"/>
                <a:cs typeface="Times New Roman" panose="02020603050405020304" pitchFamily="18" charset="0"/>
              </a:rPr>
              <a:t>mại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điện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tử</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lĩnh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vực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xe</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cộ</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đồ</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nội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thất</a:t>
            </a:r>
            <a:r>
              <a:rPr lang="en-US" sz="2800" dirty="0" smtClean="0">
                <a:latin typeface="Times New Roman" panose="02020603050405020304" pitchFamily="18" charset="0"/>
                <a:cs typeface="Times New Roman" panose="02020603050405020304" pitchFamily="18" charset="0"/>
              </a:rPr>
              <a:t>, …</a:t>
            </a:r>
          </a:p>
          <a:p>
            <a:pPr lvl="2"/>
            <a:r>
              <a:rPr lang="vi-VN" sz="2800" dirty="0" smtClean="0">
                <a:latin typeface="Times New Roman" panose="02020603050405020304" pitchFamily="18" charset="0"/>
                <a:cs typeface="Times New Roman" panose="02020603050405020304" pitchFamily="18" charset="0"/>
              </a:rPr>
              <a:t>Ưu </a:t>
            </a:r>
            <a:r>
              <a:rPr lang="vi-VN" sz="2800" dirty="0">
                <a:latin typeface="Times New Roman" panose="02020603050405020304" pitchFamily="18" charset="0"/>
                <a:cs typeface="Times New Roman" panose="02020603050405020304" pitchFamily="18" charset="0"/>
              </a:rPr>
              <a:t>điểm:</a:t>
            </a:r>
            <a:endParaRPr lang="en-US" sz="2800" dirty="0">
              <a:latin typeface="Times New Roman" panose="02020603050405020304" pitchFamily="18" charset="0"/>
              <a:cs typeface="Times New Roman" panose="02020603050405020304" pitchFamily="18" charset="0"/>
            </a:endParaRPr>
          </a:p>
          <a:p>
            <a:pPr lvl="3"/>
            <a:r>
              <a:rPr lang="vi-VN" sz="2800" dirty="0">
                <a:latin typeface="Times New Roman" panose="02020603050405020304" pitchFamily="18" charset="0"/>
                <a:cs typeface="Times New Roman" panose="02020603050405020304" pitchFamily="18" charset="0"/>
              </a:rPr>
              <a:t>Ít tốn chi phí hơn so với kênh phân phối trực tiếp.</a:t>
            </a:r>
            <a:endParaRPr lang="en-US" sz="2800" dirty="0">
              <a:latin typeface="Times New Roman" panose="02020603050405020304" pitchFamily="18" charset="0"/>
              <a:cs typeface="Times New Roman" panose="02020603050405020304" pitchFamily="18" charset="0"/>
            </a:endParaRPr>
          </a:p>
          <a:p>
            <a:pPr lvl="3"/>
            <a:r>
              <a:rPr lang="vi-VN" sz="2800" dirty="0">
                <a:latin typeface="Times New Roman" panose="02020603050405020304" pitchFamily="18" charset="0"/>
                <a:cs typeface="Times New Roman" panose="02020603050405020304" pitchFamily="18" charset="0"/>
              </a:rPr>
              <a:t>Sản phẩm tiếp cận được khoảng cách người tiêu dùng rộng hơn so với kênh phân phối trực tiếp.</a:t>
            </a:r>
            <a:endParaRPr lang="en-US" sz="2800" dirty="0">
              <a:latin typeface="Times New Roman" panose="02020603050405020304" pitchFamily="18" charset="0"/>
              <a:cs typeface="Times New Roman" panose="02020603050405020304" pitchFamily="18" charset="0"/>
            </a:endParaRPr>
          </a:p>
          <a:p>
            <a:pPr lvl="2"/>
            <a:r>
              <a:rPr lang="vi-VN" sz="2800" dirty="0">
                <a:latin typeface="Times New Roman" panose="02020603050405020304" pitchFamily="18" charset="0"/>
                <a:cs typeface="Times New Roman" panose="02020603050405020304" pitchFamily="18" charset="0"/>
              </a:rPr>
              <a:t>Nhược điểm:</a:t>
            </a:r>
            <a:endParaRPr lang="en-US" sz="2800" dirty="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Khó </a:t>
            </a:r>
            <a:r>
              <a:rPr lang="vi-VN" sz="2800" dirty="0">
                <a:latin typeface="Times New Roman" panose="02020603050405020304" pitchFamily="18" charset="0"/>
                <a:cs typeface="Times New Roman" panose="02020603050405020304" pitchFamily="18" charset="0"/>
              </a:rPr>
              <a:t>quản lý quá trình phân phối.</a:t>
            </a:r>
            <a:endParaRPr lang="en-US" sz="2800"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3"/>
          <a:stretch>
            <a:fillRect/>
          </a:stretch>
        </p:blipFill>
        <p:spPr>
          <a:xfrm>
            <a:off x="1523361" y="757881"/>
            <a:ext cx="9145277" cy="2926488"/>
          </a:xfrm>
          <a:prstGeom prst="rect">
            <a:avLst/>
          </a:prstGeom>
        </p:spPr>
      </p:pic>
    </p:spTree>
    <p:extLst>
      <p:ext uri="{BB962C8B-B14F-4D97-AF65-F5344CB8AC3E}">
        <p14:creationId xmlns:p14="http://schemas.microsoft.com/office/powerpoint/2010/main" val="30188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7881"/>
          </a:xfrm>
        </p:spPr>
        <p:txBody>
          <a:bodyPr>
            <a:norm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1.2 </a:t>
            </a:r>
            <a:r>
              <a:rPr lang="en-US" sz="4000" b="1" dirty="0" err="1" smtClean="0">
                <a:solidFill>
                  <a:srgbClr val="7030A0"/>
                </a:solidFill>
                <a:latin typeface="Times New Roman" panose="02020603050405020304" pitchFamily="18" charset="0"/>
                <a:cs typeface="Times New Roman" panose="02020603050405020304" pitchFamily="18" charset="0"/>
              </a:rPr>
              <a:t>Phân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loại</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kênh</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phân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phối</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kênh</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phân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phối</a:t>
            </a:r>
            <a:r>
              <a:rPr lang="en-US" sz="4000" b="1" dirty="0" smtClean="0">
                <a:solidFill>
                  <a:srgbClr val="7030A0"/>
                </a:solidFill>
                <a:latin typeface="Times New Roman" panose="02020603050405020304" pitchFamily="18" charset="0"/>
                <a:cs typeface="Times New Roman" panose="02020603050405020304" pitchFamily="18" charset="0"/>
              </a:rPr>
              <a:t> 2 </a:t>
            </a:r>
            <a:r>
              <a:rPr lang="en-US" sz="4000" b="1" dirty="0" err="1" smtClean="0">
                <a:solidFill>
                  <a:srgbClr val="7030A0"/>
                </a:solidFill>
                <a:latin typeface="Times New Roman" panose="02020603050405020304" pitchFamily="18" charset="0"/>
                <a:cs typeface="Times New Roman" panose="02020603050405020304" pitchFamily="18" charset="0"/>
              </a:rPr>
              <a:t>cấp</a:t>
            </a:r>
            <a:r>
              <a:rPr lang="en-US" sz="4000" b="1" dirty="0" smtClean="0">
                <a:solidFill>
                  <a:srgbClr val="7030A0"/>
                </a:solidFill>
                <a:latin typeface="Times New Roman" panose="02020603050405020304" pitchFamily="18" charset="0"/>
                <a:cs typeface="Times New Roman" panose="02020603050405020304" pitchFamily="18" charset="0"/>
              </a:rPr>
              <a:t>.</a:t>
            </a:r>
            <a:endParaRPr lang="en-US" sz="4000" b="1" dirty="0">
              <a:solidFill>
                <a:srgbClr val="7030A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49381" y="3501494"/>
            <a:ext cx="11693236" cy="3416320"/>
          </a:xfrm>
          <a:prstGeom prst="rect">
            <a:avLst/>
          </a:prstGeom>
          <a:noFill/>
        </p:spPr>
        <p:txBody>
          <a:bodyPr wrap="square" rtlCol="0">
            <a:spAutoFit/>
          </a:bodyPr>
          <a:lstStyle/>
          <a:p>
            <a:pPr lvl="2"/>
            <a:r>
              <a:rPr lang="en-US" sz="2700" dirty="0" err="1" smtClean="0">
                <a:latin typeface="Times New Roman" panose="02020603050405020304" pitchFamily="18" charset="0"/>
                <a:cs typeface="Times New Roman" panose="02020603050405020304" pitchFamily="18" charset="0"/>
              </a:rPr>
              <a:t>Ví</a:t>
            </a:r>
            <a:r>
              <a:rPr lang="en-US" sz="2700" dirty="0" smtClean="0">
                <a:latin typeface="Times New Roman" panose="02020603050405020304" pitchFamily="18" charset="0"/>
                <a:cs typeface="Times New Roman" panose="02020603050405020304" pitchFamily="18" charset="0"/>
              </a:rPr>
              <a:t> </a:t>
            </a:r>
            <a:r>
              <a:rPr lang="en-US" sz="2700" dirty="0" err="1" smtClean="0">
                <a:latin typeface="Times New Roman" panose="02020603050405020304" pitchFamily="18" charset="0"/>
                <a:cs typeface="Times New Roman" panose="02020603050405020304" pitchFamily="18" charset="0"/>
              </a:rPr>
              <a:t>dụ</a:t>
            </a:r>
            <a:r>
              <a:rPr lang="en-US" sz="2700" dirty="0" smtClean="0">
                <a:latin typeface="Times New Roman" panose="02020603050405020304" pitchFamily="18" charset="0"/>
                <a:cs typeface="Times New Roman" panose="02020603050405020304" pitchFamily="18" charset="0"/>
              </a:rPr>
              <a:t>: </a:t>
            </a:r>
            <a:r>
              <a:rPr lang="en-US" sz="2700" dirty="0" err="1" smtClean="0">
                <a:latin typeface="Times New Roman" panose="02020603050405020304" pitchFamily="18" charset="0"/>
                <a:cs typeface="Times New Roman" panose="02020603050405020304" pitchFamily="18" charset="0"/>
              </a:rPr>
              <a:t>siêu</a:t>
            </a:r>
            <a:r>
              <a:rPr lang="en-US" sz="2700" dirty="0" smtClean="0">
                <a:latin typeface="Times New Roman" panose="02020603050405020304" pitchFamily="18" charset="0"/>
                <a:cs typeface="Times New Roman" panose="02020603050405020304" pitchFamily="18" charset="0"/>
              </a:rPr>
              <a:t> </a:t>
            </a:r>
            <a:r>
              <a:rPr lang="en-US" sz="2700" dirty="0" err="1" smtClean="0">
                <a:latin typeface="Times New Roman" panose="02020603050405020304" pitchFamily="18" charset="0"/>
                <a:cs typeface="Times New Roman" panose="02020603050405020304" pitchFamily="18" charset="0"/>
              </a:rPr>
              <a:t>thị</a:t>
            </a:r>
            <a:r>
              <a:rPr lang="en-US" sz="2700" dirty="0" smtClean="0">
                <a:latin typeface="Times New Roman" panose="02020603050405020304" pitchFamily="18" charset="0"/>
                <a:cs typeface="Times New Roman" panose="02020603050405020304" pitchFamily="18" charset="0"/>
              </a:rPr>
              <a:t>, </a:t>
            </a:r>
            <a:r>
              <a:rPr lang="en-US" sz="2700" dirty="0" err="1" smtClean="0">
                <a:latin typeface="Times New Roman" panose="02020603050405020304" pitchFamily="18" charset="0"/>
                <a:cs typeface="Times New Roman" panose="02020603050405020304" pitchFamily="18" charset="0"/>
              </a:rPr>
              <a:t>tạp</a:t>
            </a:r>
            <a:r>
              <a:rPr lang="en-US" sz="2700" dirty="0" smtClean="0">
                <a:latin typeface="Times New Roman" panose="02020603050405020304" pitchFamily="18" charset="0"/>
                <a:cs typeface="Times New Roman" panose="02020603050405020304" pitchFamily="18" charset="0"/>
              </a:rPr>
              <a:t> </a:t>
            </a:r>
            <a:r>
              <a:rPr lang="en-US" sz="2700" dirty="0" err="1" smtClean="0">
                <a:latin typeface="Times New Roman" panose="02020603050405020304" pitchFamily="18" charset="0"/>
                <a:cs typeface="Times New Roman" panose="02020603050405020304" pitchFamily="18" charset="0"/>
              </a:rPr>
              <a:t>hóa</a:t>
            </a:r>
            <a:r>
              <a:rPr lang="en-US" sz="2700" dirty="0" smtClean="0">
                <a:latin typeface="Times New Roman" panose="02020603050405020304" pitchFamily="18" charset="0"/>
                <a:cs typeface="Times New Roman" panose="02020603050405020304" pitchFamily="18" charset="0"/>
              </a:rPr>
              <a:t>, …</a:t>
            </a:r>
          </a:p>
          <a:p>
            <a:pPr lvl="2"/>
            <a:r>
              <a:rPr lang="vi-VN" sz="2700" dirty="0" smtClean="0">
                <a:latin typeface="Times New Roman" panose="02020603050405020304" pitchFamily="18" charset="0"/>
                <a:cs typeface="Times New Roman" panose="02020603050405020304" pitchFamily="18" charset="0"/>
              </a:rPr>
              <a:t>Ưu </a:t>
            </a:r>
            <a:r>
              <a:rPr lang="vi-VN" sz="2700" dirty="0">
                <a:latin typeface="Times New Roman" panose="02020603050405020304" pitchFamily="18" charset="0"/>
                <a:cs typeface="Times New Roman" panose="02020603050405020304" pitchFamily="18" charset="0"/>
              </a:rPr>
              <a:t>điểm:</a:t>
            </a:r>
            <a:endParaRPr lang="en-US" sz="2700" dirty="0">
              <a:latin typeface="Times New Roman" panose="02020603050405020304" pitchFamily="18" charset="0"/>
              <a:cs typeface="Times New Roman" panose="02020603050405020304" pitchFamily="18" charset="0"/>
            </a:endParaRPr>
          </a:p>
          <a:p>
            <a:pPr lvl="3"/>
            <a:r>
              <a:rPr lang="vi-VN" sz="2700" dirty="0">
                <a:latin typeface="Times New Roman" panose="02020603050405020304" pitchFamily="18" charset="0"/>
                <a:cs typeface="Times New Roman" panose="02020603050405020304" pitchFamily="18" charset="0"/>
              </a:rPr>
              <a:t>Ít tốn chi phí hơn so với kênh phân phối trực tiếp.</a:t>
            </a:r>
            <a:endParaRPr lang="en-US" sz="2700" dirty="0">
              <a:latin typeface="Times New Roman" panose="02020603050405020304" pitchFamily="18" charset="0"/>
              <a:cs typeface="Times New Roman" panose="02020603050405020304" pitchFamily="18" charset="0"/>
            </a:endParaRPr>
          </a:p>
          <a:p>
            <a:pPr lvl="3"/>
            <a:r>
              <a:rPr lang="en-US" sz="2700" dirty="0">
                <a:latin typeface="Times New Roman" panose="02020603050405020304" pitchFamily="18" charset="0"/>
                <a:cs typeface="Times New Roman" panose="02020603050405020304" pitchFamily="18" charset="0"/>
              </a:rPr>
              <a:t>P</a:t>
            </a:r>
            <a:r>
              <a:rPr lang="vi-VN" sz="2700" dirty="0" smtClean="0">
                <a:latin typeface="Times New Roman" panose="02020603050405020304" pitchFamily="18" charset="0"/>
                <a:cs typeface="Times New Roman" panose="02020603050405020304" pitchFamily="18" charset="0"/>
              </a:rPr>
              <a:t>hân </a:t>
            </a:r>
            <a:r>
              <a:rPr lang="vi-VN" sz="2700" dirty="0">
                <a:latin typeface="Times New Roman" panose="02020603050405020304" pitchFamily="18" charset="0"/>
                <a:cs typeface="Times New Roman" panose="02020603050405020304" pitchFamily="18" charset="0"/>
              </a:rPr>
              <a:t>phối được số lượng hàng lớn hơn và khoảng cách rộng hơn so với kênh phân phối 1 cấp.</a:t>
            </a:r>
            <a:endParaRPr lang="en-US" sz="2700" dirty="0">
              <a:latin typeface="Times New Roman" panose="02020603050405020304" pitchFamily="18" charset="0"/>
              <a:cs typeface="Times New Roman" panose="02020603050405020304" pitchFamily="18" charset="0"/>
            </a:endParaRPr>
          </a:p>
          <a:p>
            <a:pPr lvl="2"/>
            <a:r>
              <a:rPr lang="vi-VN" sz="2700" dirty="0">
                <a:latin typeface="Times New Roman" panose="02020603050405020304" pitchFamily="18" charset="0"/>
                <a:cs typeface="Times New Roman" panose="02020603050405020304" pitchFamily="18" charset="0"/>
              </a:rPr>
              <a:t>Nhược điểm:</a:t>
            </a:r>
            <a:endParaRPr lang="en-US" sz="2700" dirty="0">
              <a:latin typeface="Times New Roman" panose="02020603050405020304" pitchFamily="18" charset="0"/>
              <a:cs typeface="Times New Roman" panose="02020603050405020304" pitchFamily="18" charset="0"/>
            </a:endParaRPr>
          </a:p>
          <a:p>
            <a:pPr lvl="3"/>
            <a:r>
              <a:rPr lang="vi-VN" sz="2700" dirty="0">
                <a:latin typeface="Times New Roman" panose="02020603050405020304" pitchFamily="18" charset="0"/>
                <a:cs typeface="Times New Roman" panose="02020603050405020304" pitchFamily="18" charset="0"/>
              </a:rPr>
              <a:t>Khó quản lý hơn so với kênh 1 cấp.</a:t>
            </a:r>
            <a:endParaRPr lang="en-US" sz="2700" dirty="0">
              <a:latin typeface="Times New Roman" panose="02020603050405020304" pitchFamily="18" charset="0"/>
              <a:cs typeface="Times New Roman" panose="02020603050405020304" pitchFamily="18" charset="0"/>
            </a:endParaRPr>
          </a:p>
          <a:p>
            <a:r>
              <a:rPr lang="en-US" sz="2700" dirty="0" smtClean="0">
                <a:latin typeface="Times New Roman" panose="02020603050405020304" pitchFamily="18" charset="0"/>
                <a:cs typeface="Times New Roman" panose="02020603050405020304" pitchFamily="18" charset="0"/>
              </a:rPr>
              <a:t>	     </a:t>
            </a:r>
            <a:r>
              <a:rPr lang="vi-VN" sz="2700" dirty="0" smtClean="0">
                <a:latin typeface="Times New Roman" panose="02020603050405020304" pitchFamily="18" charset="0"/>
                <a:cs typeface="Times New Roman" panose="02020603050405020304" pitchFamily="18" charset="0"/>
              </a:rPr>
              <a:t>Có </a:t>
            </a:r>
            <a:r>
              <a:rPr lang="vi-VN" sz="2700" dirty="0">
                <a:latin typeface="Times New Roman" panose="02020603050405020304" pitchFamily="18" charset="0"/>
                <a:cs typeface="Times New Roman" panose="02020603050405020304" pitchFamily="18" charset="0"/>
              </a:rPr>
              <a:t>khả năng hàng bị hư hỏng, hết hạn sử dụng do quá trình vận chuyển.</a:t>
            </a:r>
            <a:endParaRPr lang="en-US" sz="2700"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3"/>
          <a:stretch>
            <a:fillRect/>
          </a:stretch>
        </p:blipFill>
        <p:spPr>
          <a:xfrm>
            <a:off x="1128971" y="724631"/>
            <a:ext cx="9934056" cy="2926488"/>
          </a:xfrm>
          <a:prstGeom prst="rect">
            <a:avLst/>
          </a:prstGeom>
        </p:spPr>
      </p:pic>
    </p:spTree>
    <p:extLst>
      <p:ext uri="{BB962C8B-B14F-4D97-AF65-F5344CB8AC3E}">
        <p14:creationId xmlns:p14="http://schemas.microsoft.com/office/powerpoint/2010/main" val="271682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7881"/>
          </a:xfrm>
        </p:spPr>
        <p:txBody>
          <a:bodyPr>
            <a:norm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1.2 </a:t>
            </a:r>
            <a:r>
              <a:rPr lang="en-US" sz="4000" b="1" dirty="0" err="1" smtClean="0">
                <a:solidFill>
                  <a:srgbClr val="7030A0"/>
                </a:solidFill>
                <a:latin typeface="Times New Roman" panose="02020603050405020304" pitchFamily="18" charset="0"/>
                <a:cs typeface="Times New Roman" panose="02020603050405020304" pitchFamily="18" charset="0"/>
              </a:rPr>
              <a:t>Phân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loại</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kênh</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phân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phối</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kênh</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phân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phối</a:t>
            </a:r>
            <a:r>
              <a:rPr lang="en-US" sz="4000" b="1" dirty="0" smtClean="0">
                <a:solidFill>
                  <a:srgbClr val="7030A0"/>
                </a:solidFill>
                <a:latin typeface="Times New Roman" panose="02020603050405020304" pitchFamily="18" charset="0"/>
                <a:cs typeface="Times New Roman" panose="02020603050405020304" pitchFamily="18" charset="0"/>
              </a:rPr>
              <a:t> 3 </a:t>
            </a:r>
            <a:r>
              <a:rPr lang="en-US" sz="4000" b="1" dirty="0" err="1" smtClean="0">
                <a:solidFill>
                  <a:srgbClr val="7030A0"/>
                </a:solidFill>
                <a:latin typeface="Times New Roman" panose="02020603050405020304" pitchFamily="18" charset="0"/>
                <a:cs typeface="Times New Roman" panose="02020603050405020304" pitchFamily="18" charset="0"/>
              </a:rPr>
              <a:t>cấp</a:t>
            </a:r>
            <a:r>
              <a:rPr lang="en-US" sz="4000" b="1" dirty="0">
                <a:solidFill>
                  <a:srgbClr val="7030A0"/>
                </a:solidFill>
                <a:latin typeface="Times New Roman" panose="02020603050405020304" pitchFamily="18" charset="0"/>
                <a:cs typeface="Times New Roman" panose="02020603050405020304" pitchFamily="18" charset="0"/>
              </a:rPr>
              <a:t>.</a:t>
            </a:r>
          </a:p>
        </p:txBody>
      </p:sp>
      <p:pic>
        <p:nvPicPr>
          <p:cNvPr id="5" name="Picture 4"/>
          <p:cNvPicPr/>
          <p:nvPr/>
        </p:nvPicPr>
        <p:blipFill>
          <a:blip r:embed="rId3"/>
          <a:stretch>
            <a:fillRect/>
          </a:stretch>
        </p:blipFill>
        <p:spPr>
          <a:xfrm>
            <a:off x="1146118" y="726955"/>
            <a:ext cx="9899761" cy="5430007"/>
          </a:xfrm>
          <a:prstGeom prst="rect">
            <a:avLst/>
          </a:prstGeom>
        </p:spPr>
      </p:pic>
    </p:spTree>
    <p:extLst>
      <p:ext uri="{BB962C8B-B14F-4D97-AF65-F5344CB8AC3E}">
        <p14:creationId xmlns:p14="http://schemas.microsoft.com/office/powerpoint/2010/main" val="34171912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7881"/>
          </a:xfrm>
        </p:spPr>
        <p:txBody>
          <a:bodyPr>
            <a:norm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1.2 </a:t>
            </a:r>
            <a:r>
              <a:rPr lang="en-US" sz="4000" b="1" dirty="0" err="1" smtClean="0">
                <a:solidFill>
                  <a:srgbClr val="7030A0"/>
                </a:solidFill>
                <a:latin typeface="Times New Roman" panose="02020603050405020304" pitchFamily="18" charset="0"/>
                <a:cs typeface="Times New Roman" panose="02020603050405020304" pitchFamily="18" charset="0"/>
              </a:rPr>
              <a:t>Phân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loại</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kênh</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phân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phối</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kênh</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phân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phối</a:t>
            </a:r>
            <a:r>
              <a:rPr lang="en-US" sz="4000" b="1" dirty="0" smtClean="0">
                <a:solidFill>
                  <a:srgbClr val="7030A0"/>
                </a:solidFill>
                <a:latin typeface="Times New Roman" panose="02020603050405020304" pitchFamily="18" charset="0"/>
                <a:cs typeface="Times New Roman" panose="02020603050405020304" pitchFamily="18" charset="0"/>
              </a:rPr>
              <a:t> 3 </a:t>
            </a:r>
            <a:r>
              <a:rPr lang="en-US" sz="4000" b="1" dirty="0" err="1" smtClean="0">
                <a:solidFill>
                  <a:srgbClr val="7030A0"/>
                </a:solidFill>
                <a:latin typeface="Times New Roman" panose="02020603050405020304" pitchFamily="18" charset="0"/>
                <a:cs typeface="Times New Roman" panose="02020603050405020304" pitchFamily="18" charset="0"/>
              </a:rPr>
              <a:t>cấp</a:t>
            </a:r>
            <a:r>
              <a:rPr lang="en-US" sz="4000" b="1" dirty="0">
                <a:solidFill>
                  <a:srgbClr val="7030A0"/>
                </a:solidFill>
                <a:latin typeface="Times New Roman" panose="02020603050405020304" pitchFamily="18" charset="0"/>
                <a:cs typeface="Times New Roman" panose="02020603050405020304" pitchFamily="18" charset="0"/>
              </a:rPr>
              <a:t>.</a:t>
            </a:r>
          </a:p>
        </p:txBody>
      </p:sp>
      <p:sp>
        <p:nvSpPr>
          <p:cNvPr id="4" name="TextBox 3"/>
          <p:cNvSpPr txBox="1"/>
          <p:nvPr/>
        </p:nvSpPr>
        <p:spPr>
          <a:xfrm>
            <a:off x="249382" y="1143304"/>
            <a:ext cx="11693236" cy="4401205"/>
          </a:xfrm>
          <a:prstGeom prst="rect">
            <a:avLst/>
          </a:prstGeom>
          <a:noFill/>
        </p:spPr>
        <p:txBody>
          <a:bodyPr wrap="square" rtlCol="0">
            <a:spAutoFit/>
          </a:bodyPr>
          <a:lstStyle/>
          <a:p>
            <a:pPr lvl="2"/>
            <a:r>
              <a:rPr lang="vi-VN" sz="2800" dirty="0">
                <a:latin typeface="+mj-lt"/>
              </a:rPr>
              <a:t>Ưu điểm:</a:t>
            </a:r>
            <a:endParaRPr lang="en-US" sz="2800" dirty="0">
              <a:latin typeface="+mj-lt"/>
            </a:endParaRPr>
          </a:p>
          <a:p>
            <a:pPr lvl="3"/>
            <a:r>
              <a:rPr lang="vi-VN" sz="2800" dirty="0">
                <a:latin typeface="+mj-lt"/>
              </a:rPr>
              <a:t>Doanh nghiệp tiết kiệm chi phí và nguồn lực cho việc quảng bá, tìm kiếm và thương thảo với nhà bán sỉ.</a:t>
            </a:r>
            <a:endParaRPr lang="en-US" sz="2800" dirty="0">
              <a:latin typeface="+mj-lt"/>
            </a:endParaRPr>
          </a:p>
          <a:p>
            <a:pPr lvl="3"/>
            <a:r>
              <a:rPr lang="vi-VN" sz="2800" dirty="0">
                <a:latin typeface="+mj-lt"/>
              </a:rPr>
              <a:t>Doanh nghiệp phân phối được số lượng hàng lớn hơn và khoảng cách rộng hơn kênh phân phối 2 cấp.</a:t>
            </a:r>
            <a:endParaRPr lang="en-US" sz="2800" dirty="0">
              <a:latin typeface="+mj-lt"/>
            </a:endParaRPr>
          </a:p>
          <a:p>
            <a:pPr lvl="2"/>
            <a:r>
              <a:rPr lang="vi-VN" sz="2800" dirty="0">
                <a:latin typeface="+mj-lt"/>
              </a:rPr>
              <a:t>Nhược điểm:</a:t>
            </a:r>
            <a:endParaRPr lang="en-US" sz="2800" dirty="0">
              <a:latin typeface="+mj-lt"/>
            </a:endParaRPr>
          </a:p>
          <a:p>
            <a:pPr lvl="3"/>
            <a:r>
              <a:rPr lang="vi-VN" sz="2800" dirty="0">
                <a:latin typeface="+mj-lt"/>
              </a:rPr>
              <a:t>Khó quản lý, bị phụ thuộc cò mối, họ có thể vì lợi ích riêng mà bóp méo thông tin sản phẩm, giá cả, chính sách của doanh nghiệp trong quá trình tìm kiếm và làm việc với những nhà bán sỉ.</a:t>
            </a:r>
            <a:endParaRPr lang="en-US" sz="2800" dirty="0">
              <a:latin typeface="+mj-lt"/>
            </a:endParaRPr>
          </a:p>
          <a:p>
            <a:r>
              <a:rPr lang="vi-VN" sz="2800" dirty="0">
                <a:latin typeface="+mj-lt"/>
              </a:rPr>
              <a:t>Có khả năng hàng bị hư hỏng, hết hạn sử dụng do quá trình vận chuyển.</a:t>
            </a:r>
            <a:endParaRPr lang="en-US" sz="2800" dirty="0">
              <a:latin typeface="+mj-lt"/>
              <a:cs typeface="Times New Roman" panose="02020603050405020304" pitchFamily="18" charset="0"/>
            </a:endParaRPr>
          </a:p>
        </p:txBody>
      </p:sp>
    </p:spTree>
    <p:extLst>
      <p:ext uri="{BB962C8B-B14F-4D97-AF65-F5344CB8AC3E}">
        <p14:creationId xmlns:p14="http://schemas.microsoft.com/office/powerpoint/2010/main" val="342132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7881"/>
          </a:xfrm>
        </p:spPr>
        <p:txBody>
          <a:bodyPr>
            <a:norm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1.2 </a:t>
            </a:r>
            <a:r>
              <a:rPr lang="en-US" sz="4000" b="1" dirty="0" err="1" smtClean="0">
                <a:solidFill>
                  <a:srgbClr val="7030A0"/>
                </a:solidFill>
                <a:latin typeface="Times New Roman" panose="02020603050405020304" pitchFamily="18" charset="0"/>
                <a:cs typeface="Times New Roman" panose="02020603050405020304" pitchFamily="18" charset="0"/>
              </a:rPr>
              <a:t>Phân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loại</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kênh</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phân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phối</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kênh</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phân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phối</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hiện</a:t>
            </a:r>
            <a:r>
              <a:rPr lang="en-US" sz="4000" b="1" dirty="0" smtClean="0">
                <a:solidFill>
                  <a:srgbClr val="7030A0"/>
                </a:solidFill>
                <a:latin typeface="Times New Roman" panose="02020603050405020304" pitchFamily="18" charset="0"/>
                <a:cs typeface="Times New Roman" panose="02020603050405020304" pitchFamily="18" charset="0"/>
              </a:rPr>
              <a:t> </a:t>
            </a:r>
            <a:r>
              <a:rPr lang="en-US" sz="4000" b="1" dirty="0" err="1" smtClean="0">
                <a:solidFill>
                  <a:srgbClr val="7030A0"/>
                </a:solidFill>
                <a:latin typeface="Times New Roman" panose="02020603050405020304" pitchFamily="18" charset="0"/>
                <a:cs typeface="Times New Roman" panose="02020603050405020304" pitchFamily="18" charset="0"/>
              </a:rPr>
              <a:t>đại</a:t>
            </a:r>
            <a:r>
              <a:rPr lang="en-US" sz="4000" b="1" dirty="0" smtClean="0">
                <a:solidFill>
                  <a:srgbClr val="7030A0"/>
                </a:solidFill>
                <a:latin typeface="Times New Roman" panose="02020603050405020304" pitchFamily="18" charset="0"/>
                <a:cs typeface="Times New Roman" panose="02020603050405020304" pitchFamily="18" charset="0"/>
              </a:rPr>
              <a:t>.</a:t>
            </a:r>
            <a:endParaRPr lang="en-US" sz="4000" b="1" dirty="0">
              <a:solidFill>
                <a:srgbClr val="7030A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249382" y="757881"/>
            <a:ext cx="11693236" cy="2677656"/>
          </a:xfrm>
          <a:prstGeom prst="rect">
            <a:avLst/>
          </a:prstGeom>
          <a:noFill/>
        </p:spPr>
        <p:txBody>
          <a:bodyPr wrap="square" rtlCol="0">
            <a:spAutoFit/>
          </a:bodyPr>
          <a:lstStyle/>
          <a:p>
            <a:pPr lvl="1"/>
            <a:r>
              <a:rPr lang="en-US" sz="2800" dirty="0" err="1" smtClean="0">
                <a:latin typeface="Times New Roman" panose="02020603050405020304" pitchFamily="18" charset="0"/>
                <a:cs typeface="Times New Roman" panose="02020603050405020304" pitchFamily="18" charset="0"/>
              </a:rPr>
              <a:t>Áp</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dụng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công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nghệ</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có</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thể</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sử</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dụng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nhiều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kênh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phân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phối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cùng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nhau</a:t>
            </a:r>
            <a:r>
              <a:rPr lang="en-US" sz="2800" dirty="0" smtClean="0">
                <a:latin typeface="Times New Roman" panose="02020603050405020304" pitchFamily="18" charset="0"/>
                <a:cs typeface="Times New Roman" panose="02020603050405020304" pitchFamily="18" charset="0"/>
              </a:rPr>
              <a:t>.</a:t>
            </a:r>
            <a:br>
              <a:rPr lang="en-US" sz="2800" dirty="0" smtClean="0">
                <a:latin typeface="Times New Roman" panose="02020603050405020304" pitchFamily="18" charset="0"/>
                <a:cs typeface="Times New Roman" panose="02020603050405020304" pitchFamily="18" charset="0"/>
              </a:rPr>
            </a:br>
            <a:r>
              <a:rPr lang="en-US" sz="2800" dirty="0" err="1" smtClean="0">
                <a:latin typeface="Times New Roman" panose="02020603050405020304" pitchFamily="18" charset="0"/>
                <a:cs typeface="Times New Roman" panose="02020603050405020304" pitchFamily="18" charset="0"/>
              </a:rPr>
              <a:t>Ví</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dụ</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mua</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bộ</a:t>
            </a:r>
            <a:r>
              <a:rPr lang="en-US" sz="2800" dirty="0" smtClean="0">
                <a:latin typeface="Times New Roman" panose="02020603050405020304" pitchFamily="18" charset="0"/>
                <a:cs typeface="Times New Roman" panose="02020603050405020304" pitchFamily="18" charset="0"/>
              </a:rPr>
              <a:t> Microsoft Office, </a:t>
            </a:r>
            <a:r>
              <a:rPr lang="en-US" sz="2800" dirty="0" err="1" smtClean="0">
                <a:latin typeface="Times New Roman" panose="02020603050405020304" pitchFamily="18" charset="0"/>
                <a:cs typeface="Times New Roman" panose="02020603050405020304" pitchFamily="18" charset="0"/>
              </a:rPr>
              <a:t>khách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hàng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có</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thể</a:t>
            </a:r>
            <a:r>
              <a:rPr lang="en-US" sz="2800" dirty="0" smtClean="0">
                <a:latin typeface="Times New Roman" panose="02020603050405020304" pitchFamily="18" charset="0"/>
                <a:cs typeface="Times New Roman" panose="02020603050405020304" pitchFamily="18" charset="0"/>
              </a:rPr>
              <a:t>:</a:t>
            </a:r>
          </a:p>
          <a:p>
            <a:pPr marL="914400" lvl="1" indent="-457200">
              <a:buFont typeface="Arial" panose="020B0604020202020204" pitchFamily="34" charset="0"/>
              <a:buChar char="•"/>
            </a:pPr>
            <a:r>
              <a:rPr lang="en-US" sz="2800" dirty="0" err="1" smtClean="0">
                <a:latin typeface="Times New Roman" panose="02020603050405020304" pitchFamily="18" charset="0"/>
                <a:cs typeface="Times New Roman" panose="02020603050405020304" pitchFamily="18" charset="0"/>
              </a:rPr>
              <a:t>Đăng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ký</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đặt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hàng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thanh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toán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trực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tiếp</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trên</a:t>
            </a:r>
            <a:r>
              <a:rPr lang="en-US" sz="2800" dirty="0" smtClean="0">
                <a:latin typeface="Times New Roman" panose="02020603050405020304" pitchFamily="18" charset="0"/>
                <a:cs typeface="Times New Roman" panose="02020603050405020304" pitchFamily="18" charset="0"/>
              </a:rPr>
              <a:t> website </a:t>
            </a:r>
            <a:r>
              <a:rPr lang="en-US" sz="2800" dirty="0" err="1" smtClean="0">
                <a:latin typeface="Times New Roman" panose="02020603050405020304" pitchFamily="18" charset="0"/>
                <a:cs typeface="Times New Roman" panose="02020603050405020304" pitchFamily="18" charset="0"/>
              </a:rPr>
              <a:t>của</a:t>
            </a:r>
            <a:r>
              <a:rPr lang="en-US" sz="2800" dirty="0" smtClean="0">
                <a:latin typeface="Times New Roman" panose="02020603050405020304" pitchFamily="18" charset="0"/>
                <a:cs typeface="Times New Roman" panose="02020603050405020304" pitchFamily="18" charset="0"/>
              </a:rPr>
              <a:t> Microsoft.</a:t>
            </a:r>
          </a:p>
          <a:p>
            <a:pPr marL="914400" lvl="1" indent="-457200">
              <a:buFont typeface="Arial" panose="020B0604020202020204" pitchFamily="34" charset="0"/>
              <a:buChar char="•"/>
            </a:pPr>
            <a:r>
              <a:rPr lang="en-US" sz="2800" dirty="0" err="1" smtClean="0">
                <a:latin typeface="Times New Roman" panose="02020603050405020304" pitchFamily="18" charset="0"/>
                <a:cs typeface="Times New Roman" panose="02020603050405020304" pitchFamily="18" charset="0"/>
              </a:rPr>
              <a:t>Mua</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từ</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các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đại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lý</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ủy</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quyền</a:t>
            </a:r>
            <a:r>
              <a:rPr lang="en-US" sz="2800" dirty="0" smtClean="0">
                <a:latin typeface="Times New Roman" panose="02020603050405020304" pitchFamily="18" charset="0"/>
                <a:cs typeface="Times New Roman" panose="02020603050405020304" pitchFamily="18" charset="0"/>
              </a:rPr>
              <a:t>.</a:t>
            </a:r>
          </a:p>
          <a:p>
            <a:pPr marL="914400" lvl="1" indent="-457200">
              <a:buFont typeface="Arial" panose="020B0604020202020204" pitchFamily="34" charset="0"/>
              <a:buChar char="•"/>
            </a:pPr>
            <a:r>
              <a:rPr lang="en-US" sz="2800" dirty="0" err="1" smtClean="0">
                <a:latin typeface="Times New Roman" panose="02020603050405020304" pitchFamily="18" charset="0"/>
                <a:cs typeface="Times New Roman" panose="02020603050405020304" pitchFamily="18" charset="0"/>
              </a:rPr>
              <a:t>Mua</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từ</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cửa</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hàng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bán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lẻ</a:t>
            </a:r>
            <a:r>
              <a:rPr lang="en-US" sz="2800" dirty="0" smtClean="0">
                <a:latin typeface="Times New Roman" panose="02020603050405020304" pitchFamily="18" charset="0"/>
                <a:cs typeface="Times New Roman" panose="02020603050405020304" pitchFamily="18" charset="0"/>
              </a:rPr>
              <a:t>.</a:t>
            </a:r>
          </a:p>
          <a:p>
            <a:pPr lvl="1"/>
            <a:endParaRPr lang="en-US" sz="28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49382" y="3331028"/>
            <a:ext cx="11619157" cy="2677656"/>
          </a:xfrm>
          <a:prstGeom prst="rect">
            <a:avLst/>
          </a:prstGeom>
          <a:noFill/>
        </p:spPr>
        <p:txBody>
          <a:bodyPr wrap="square" rtlCol="0">
            <a:spAutoFit/>
          </a:bodyPr>
          <a:lstStyle/>
          <a:p>
            <a:pPr lvl="1"/>
            <a:r>
              <a:rPr lang="vi-VN" sz="2800" dirty="0">
                <a:latin typeface="Times New Roman" panose="02020603050405020304" pitchFamily="18" charset="0"/>
                <a:cs typeface="Times New Roman" panose="02020603050405020304" pitchFamily="18" charset="0"/>
              </a:rPr>
              <a:t>Ưu điểm:</a:t>
            </a:r>
            <a:endParaRPr lang="en-US" sz="2800" dirty="0">
              <a:latin typeface="Times New Roman" panose="02020603050405020304" pitchFamily="18" charset="0"/>
              <a:cs typeface="Times New Roman" panose="02020603050405020304" pitchFamily="18" charset="0"/>
            </a:endParaRPr>
          </a:p>
          <a:p>
            <a:pPr lvl="1"/>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Do áp dụng tất cả loại kênh phân phối, nên có ưu điểm của các loại trên, còn khắc phục được những nhược điểm của các kênh phân phối đó.</a:t>
            </a:r>
            <a:endParaRPr lang="en-US" sz="2800" dirty="0">
              <a:latin typeface="Times New Roman" panose="02020603050405020304" pitchFamily="18" charset="0"/>
              <a:cs typeface="Times New Roman" panose="02020603050405020304" pitchFamily="18" charset="0"/>
            </a:endParaRPr>
          </a:p>
          <a:p>
            <a:pPr lvl="1"/>
            <a:r>
              <a:rPr lang="vi-VN" sz="2800" dirty="0">
                <a:latin typeface="Times New Roman" panose="02020603050405020304" pitchFamily="18" charset="0"/>
                <a:cs typeface="Times New Roman" panose="02020603050405020304" pitchFamily="18" charset="0"/>
              </a:rPr>
              <a:t>Nhược điểm:</a:t>
            </a:r>
            <a:endParaRPr lang="en-US" sz="2800" dirty="0">
              <a:latin typeface="Times New Roman" panose="02020603050405020304" pitchFamily="18" charset="0"/>
              <a:cs typeface="Times New Roman" panose="02020603050405020304" pitchFamily="18" charset="0"/>
            </a:endParaRPr>
          </a:p>
          <a:p>
            <a:pPr lvl="1"/>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Phụ thuộc công nghệ.</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Chỉ có thể áp dụng cho một số loại hình sản phẩm/dịch vụ nhất định.</a:t>
            </a:r>
            <a:endParaRPr lang="en-US" dirty="0"/>
          </a:p>
        </p:txBody>
      </p:sp>
    </p:spTree>
    <p:extLst>
      <p:ext uri="{BB962C8B-B14F-4D97-AF65-F5344CB8AC3E}">
        <p14:creationId xmlns:p14="http://schemas.microsoft.com/office/powerpoint/2010/main" val="356703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3905</TotalTime>
  <Words>2619</Words>
  <Application>Microsoft Office PowerPoint</Application>
  <PresentationFormat>Widescreen</PresentationFormat>
  <Paragraphs>223</Paragraphs>
  <Slides>33</Slides>
  <Notes>29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Times New Roman</vt:lpstr>
      <vt:lpstr>Office Theme</vt:lpstr>
      <vt:lpstr>BÀI TẬP LỚN  QUẢN TRỊ HỆ THỐNG THÔNG TIN  Tìm hiểu về hệ thống quản trị chuỗi phân phối DMS</vt:lpstr>
      <vt:lpstr>1. Nội dung.</vt:lpstr>
      <vt:lpstr>1.1 Khái niệm kênh phân phối.</vt:lpstr>
      <vt:lpstr>1.2 Phân loại kênh phân phối: kênh phân phối trực tiếp.</vt:lpstr>
      <vt:lpstr>1.2 Phân loại kênh phân phối: kênh phân phối 1 cấp.</vt:lpstr>
      <vt:lpstr>1.2 Phân loại kênh phân phối: kênh phân phối 2 cấp.</vt:lpstr>
      <vt:lpstr>1.2 Phân loại kênh phân phối: kênh phân phối 3 cấp.</vt:lpstr>
      <vt:lpstr>1.2 Phân loại kênh phân phối: kênh phân phối 3 cấp.</vt:lpstr>
      <vt:lpstr>1.2 Phân loại kênh phân phối: kênh phân phối hiện đại.</vt:lpstr>
      <vt:lpstr>1.2 Phân loại kênh phân phối: kênh phân phối đa cấp.</vt:lpstr>
      <vt:lpstr>1.2 Phân loại kênh phân phối: kênh phân phối đa cấp.</vt:lpstr>
      <vt:lpstr>1.3 Chức năng của kênh phân phối.</vt:lpstr>
      <vt:lpstr>1.3 Chức năng của kênh phân phối.</vt:lpstr>
      <vt:lpstr>1.4 Quản trị kênh phân phối hiệu quả.</vt:lpstr>
      <vt:lpstr>2.1 Phần mềm DMS.</vt:lpstr>
      <vt:lpstr>2.2 Các thành phần của phần mềm DMS: Backend.</vt:lpstr>
      <vt:lpstr>2.2 Các thành phần của phần mềm DMS: Backend.</vt:lpstr>
      <vt:lpstr>2.2 Các thành phần của phần mềm DMS: Backend.</vt:lpstr>
      <vt:lpstr>2.2 Các thành phần của phần mềm DMS. Frontend</vt:lpstr>
      <vt:lpstr>2.2 Các thành phần của phần mềm DMS. Frontend.</vt:lpstr>
      <vt:lpstr>2.2 Phần mềm riêng cho nhà phân phối lớn.</vt:lpstr>
      <vt:lpstr>2.3 Hệ thống phân phối của Vinamilk.</vt:lpstr>
      <vt:lpstr>2.3.1 Chính sách phân phối.</vt:lpstr>
      <vt:lpstr>2.3.2 Khó khăn.</vt:lpstr>
      <vt:lpstr>2.3.2 Khó khăn.</vt:lpstr>
      <vt:lpstr>2.3.3 Vinamilk sau khi áp dụng DMS.</vt:lpstr>
      <vt:lpstr>PowerPoint Presentation</vt:lpstr>
      <vt:lpstr>2.3.4 Giới thiệu về DMS.ONE.</vt:lpstr>
      <vt:lpstr>2.3.5 DMS.ONE. Một số chức năng: module Danh mục</vt:lpstr>
      <vt:lpstr>2.3.5 DMS.ONE. Một số chức năng: module Giám sát</vt:lpstr>
      <vt:lpstr>2.3.5 DMS.ONE. Một số chức năng: module Kế hoạch.</vt:lpstr>
      <vt:lpstr>3. Tổng kết.</vt:lpstr>
      <vt:lpstr>CÁM ƠN CÔ  VÀ CÁC BẠN ĐÃ LẮNG NGHE.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Lam Phucnghi</dc:creator>
  <cp:lastModifiedBy>Lam Phucnghi</cp:lastModifiedBy>
  <cp:revision>1225</cp:revision>
  <dcterms:created xsi:type="dcterms:W3CDTF">2018-11-14T18:03:31Z</dcterms:created>
  <dcterms:modified xsi:type="dcterms:W3CDTF">2021-04-21T18:30:53Z</dcterms:modified>
</cp:coreProperties>
</file>